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92" r:id="rId15"/>
    <p:sldId id="269" r:id="rId16"/>
    <p:sldId id="288" r:id="rId17"/>
    <p:sldId id="289" r:id="rId18"/>
    <p:sldId id="290" r:id="rId19"/>
    <p:sldId id="26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71" r:id="rId30"/>
    <p:sldId id="272" r:id="rId31"/>
    <p:sldId id="273" r:id="rId32"/>
    <p:sldId id="283" r:id="rId33"/>
    <p:sldId id="284" r:id="rId34"/>
    <p:sldId id="286" r:id="rId35"/>
    <p:sldId id="287" r:id="rId36"/>
    <p:sldId id="28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7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3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15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5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8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9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0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7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9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2E8BD2A-4014-4DC6-A228-4ECE6A0AA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6CA42-3323-41E5-B809-CD790B2A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EA2FE539-0B6F-4FAE-A391-B46476F46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D5A14FB-50A2-4964-8B07-EE40D1CE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FD63331C-DD2E-43D8-9511-B44EC057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9864EA5-E465-EEF3-50A5-E99F2E109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771" y="437513"/>
            <a:ext cx="6232398" cy="5954325"/>
          </a:xfrm>
        </p:spPr>
        <p:txBody>
          <a:bodyPr anchor="ctr">
            <a:normAutofit/>
          </a:bodyPr>
          <a:lstStyle/>
          <a:p>
            <a:r>
              <a:rPr lang="pl-PL" sz="4000" b="1" dirty="0"/>
              <a:t>Jak rodzic może pomóc dziecku w nauce? </a:t>
            </a:r>
            <a:br>
              <a:rPr lang="pl-PL" sz="4000" dirty="0"/>
            </a:br>
            <a:r>
              <a:rPr lang="pl-PL" sz="2400" dirty="0"/>
              <a:t>O sposobach motywacji do nauki oraz </a:t>
            </a:r>
            <a:br>
              <a:rPr lang="pl-PL" sz="2400" dirty="0"/>
            </a:br>
            <a:r>
              <a:rPr lang="pl-PL" sz="2400" dirty="0"/>
              <a:t>o tym, dlaczego KARY NIE SĄ skutecznym rozwiązaniem wychowawczym?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DDCE50-57AF-AEA5-57AB-13A22D628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257" y="1172776"/>
            <a:ext cx="3290257" cy="4512448"/>
          </a:xfrm>
        </p:spPr>
        <p:txBody>
          <a:bodyPr anchor="ctr">
            <a:normAutofit/>
          </a:bodyPr>
          <a:lstStyle/>
          <a:p>
            <a:r>
              <a:rPr lang="pl-PL" sz="2400">
                <a:solidFill>
                  <a:schemeClr val="tx1"/>
                </a:solidFill>
              </a:rPr>
              <a:t>Psycholog</a:t>
            </a:r>
          </a:p>
          <a:p>
            <a:r>
              <a:rPr lang="pl-PL" sz="2400">
                <a:solidFill>
                  <a:schemeClr val="tx1"/>
                </a:solidFill>
              </a:rPr>
              <a:t>mgr Patrycja Pasik</a:t>
            </a:r>
          </a:p>
        </p:txBody>
      </p:sp>
    </p:spTree>
    <p:extLst>
      <p:ext uri="{BB962C8B-B14F-4D97-AF65-F5344CB8AC3E}">
        <p14:creationId xmlns:p14="http://schemas.microsoft.com/office/powerpoint/2010/main" val="873233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3E0D6B0-32C8-CA0F-06CB-F66331455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r>
              <a:rPr lang="pl-PL" sz="2200" dirty="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047B69-AA1D-B05A-5698-33E437D6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18. Kary powodują, że dużo trudniej jest dowiedzieć się od dziecka, co się stało, że tak się zachowało.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Dziecko, które zostało ukarane, albo obawia się, że zostanie ukarane stara się zazwyczaj unikać dorosłego. Rzadko ma odwagę i gotowość, żeby dzielić się z nim swoimi intencjami, myślami czy potrzebami.</a:t>
            </a:r>
            <a:endParaRPr lang="pl-PL" sz="1400" dirty="0">
              <a:solidFill>
                <a:schemeClr val="tx1"/>
              </a:solidFill>
            </a:endParaRP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19.Kara działa tylko na zachowanie, nie działa na zmianę postawy.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Za pomocą kary można spowodować, że ktoś nie będzie czegoś robić. Ale nie można zmienić tego, jak dziecko myśli o danym zachowaniu. Czasem kara zmienia postawę na przeciwną do oczekiwanej. Rzeczy za które ludzie są karani, stają się dla nich bardziej atrakcyjne.</a:t>
            </a:r>
            <a:endParaRPr lang="pl-PL" sz="1400" dirty="0">
              <a:solidFill>
                <a:schemeClr val="tx1"/>
              </a:solidFill>
            </a:endParaRP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20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. Kara uczy koncentrować się na zachowaniach, sugeruje, że nie miały żadnej przyczyny.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To nie pomaga dzieciom w uczeniu się wglądu, czyli rozumienia samych siebie. Nie pomaga w tym, żeby dziecko uczyło się myśleć o tym, jakie emocje, myśli, intencje stały za jego zachowaniem, bo z punktu widzenia karzącego to jest… nieważne. Zdarza się też, że osoba wymierzająca karę na siłę przypisuje dziecku inne intencje niż te, które dziecko w sobie rozpoznaje.</a:t>
            </a:r>
          </a:p>
          <a:p>
            <a:pPr marL="0" indent="0" algn="just" fontAlgn="base">
              <a:lnSpc>
                <a:spcPct val="90000"/>
              </a:lnSpc>
              <a:buNone/>
            </a:pPr>
            <a:endParaRPr lang="pl-PL" sz="1400" b="0" i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3373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41A9B0B-D571-1F88-0351-FFCFA932C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23C74D-9687-82FE-0B1B-388C3B11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21. Kara podnosi wartość zakazanego owocu. 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Jeśli ukarzemy dziecko za coś, to podniesiemy tym samym wartość tego zachowania, które staramy się mu uniemożliwić. </a:t>
            </a:r>
            <a:r>
              <a:rPr lang="pl-PL" sz="1500" dirty="0">
                <a:solidFill>
                  <a:schemeClr val="tx1"/>
                </a:solidFill>
              </a:rPr>
              <a:t>P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ozornie błahe stwierdzenie “jeśli nie posprzątasz pokoju, nie zobaczysz bajki”?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0" i="0" dirty="0">
                <a:solidFill>
                  <a:schemeClr val="tx1"/>
                </a:solidFill>
                <a:effectLst/>
              </a:rPr>
              <a:t>Po pierwsze nadajemy bajce rangę czegoś bardzo cennego, czegoś, o co powinniśmy zabiegać i tak pokazujemy dziecku, co jest jego priorytetem jeśli chodzi o czas wolny. A po drugie pokazujemy, że sprzątanie to coś nieprzyjemnego, i wzmacniamy niechęć dziecka do tej czynności, dziwiąc się później, że nie sprząta z własnej woli.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0" i="0" dirty="0">
                <a:solidFill>
                  <a:schemeClr val="tx1"/>
                </a:solidFill>
                <a:effectLst/>
              </a:rPr>
              <a:t>A czy nie można sprzątać z pozytywną przesłanką? Np. Lubię dbać o nasze mieszkanie, zadbajmy o nie wspólnie?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0" i="0" dirty="0">
                <a:solidFill>
                  <a:schemeClr val="tx1"/>
                </a:solidFill>
                <a:effectLst/>
              </a:rPr>
              <a:t>Jednak jest to bardzo uzależnione od podejścia </a:t>
            </a:r>
            <a:br>
              <a:rPr lang="pl-PL" sz="1500" b="0" i="0" dirty="0">
                <a:solidFill>
                  <a:schemeClr val="tx1"/>
                </a:solidFill>
                <a:effectLst/>
              </a:rPr>
            </a:br>
            <a:r>
              <a:rPr lang="pl-PL" sz="1500" b="0" i="0" dirty="0">
                <a:solidFill>
                  <a:schemeClr val="tx1"/>
                </a:solidFill>
                <a:effectLst/>
              </a:rPr>
              <a:t>i nawyków samego rodzica. Ponieważ jeśli ja sprzątam z konieczności, moje dziecko nie będzie robiło tego </a:t>
            </a:r>
            <a:br>
              <a:rPr lang="pl-PL" sz="1500" b="0" i="0" dirty="0">
                <a:solidFill>
                  <a:schemeClr val="tx1"/>
                </a:solidFill>
                <a:effectLst/>
              </a:rPr>
            </a:br>
            <a:r>
              <a:rPr lang="pl-PL" sz="1500" b="0" i="0" dirty="0">
                <a:solidFill>
                  <a:schemeClr val="tx1"/>
                </a:solidFill>
                <a:effectLst/>
              </a:rPr>
              <a:t>z chęci dbania o wspólne miejsce.</a:t>
            </a:r>
          </a:p>
          <a:p>
            <a:pPr algn="just">
              <a:lnSpc>
                <a:spcPct val="90000"/>
              </a:lnSpc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1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869F0AA-8CD4-A18F-EAB6-229497CE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709872-C493-9ED0-AFAA-8875F83D1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 fontAlgn="base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22.Kara nie uczy odpowiedzialności. 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Uniemożliwia przyjęcie konsekwencji swoich działań dziecku, bo odbiera mu autonomię. Kara pokazuje też dziecku, że silniejszy – dorosły, nie musi być odpowiedzialny – to Twoja wina, więc muszę cię ukarać.</a:t>
            </a: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23.Kara daje dziecku sygnał, że źle jest troszczyć się </a:t>
            </a:r>
            <a:br>
              <a:rPr lang="pl-PL" sz="1500" b="1" i="0" dirty="0">
                <a:solidFill>
                  <a:schemeClr val="tx1"/>
                </a:solidFill>
                <a:effectLst/>
              </a:rPr>
            </a:br>
            <a:r>
              <a:rPr lang="pl-PL" sz="1500" b="1" i="0" dirty="0">
                <a:solidFill>
                  <a:schemeClr val="tx1"/>
                </a:solidFill>
                <a:effectLst/>
              </a:rPr>
              <a:t>o własne potrzeby. 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Za troszczenie się o własne potrzeby dziecko jest karane, a kiedy próbuje zatroszczyć się o inne swoje potrzeby i uniknąć kary, często jest karane za to dodatkowo.</a:t>
            </a: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24. Kara narusza poczucie bezpieczeństwa dziecka. 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Osoba, do której dziecko chce się chronić </a:t>
            </a:r>
            <a:br>
              <a:rPr lang="pl-PL" sz="1500" b="0" i="0" dirty="0">
                <a:solidFill>
                  <a:schemeClr val="tx1"/>
                </a:solidFill>
                <a:effectLst/>
              </a:rPr>
            </a:br>
            <a:r>
              <a:rPr lang="pl-PL" sz="1500" b="0" i="0" dirty="0">
                <a:solidFill>
                  <a:schemeClr val="tx1"/>
                </a:solidFill>
                <a:effectLst/>
              </a:rPr>
              <a:t>w poszukiwaniu bezpieczeństwa i osoba, przed którą dziecko chce się schronić, stają się tą samą osobą.</a:t>
            </a:r>
          </a:p>
          <a:p>
            <a:pPr marL="0" indent="0" algn="just" fontAlgn="base">
              <a:lnSpc>
                <a:spcPct val="90000"/>
              </a:lnSpc>
              <a:buNone/>
            </a:pPr>
            <a:endParaRPr lang="pl-PL" sz="1500" b="0" i="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90000"/>
              </a:lnSpc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55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9CC44A7-FADB-4B76-324A-D8BCD3DF1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pl-PL" sz="3200">
                <a:solidFill>
                  <a:srgbClr val="EBEBEB"/>
                </a:solidFill>
              </a:rPr>
              <a:t>Zanim przejdę do sposobów zwiększenia motywacji u Państwa dzieci, zapamiętajmy..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7D207F-EBA0-67B3-1C3B-558CDC84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478588" cy="595432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000" b="1" dirty="0"/>
              <a:t>NIE MA DZIECKA GRZECZNEGO I NIEGRZECZNEGO! </a:t>
            </a:r>
          </a:p>
          <a:p>
            <a:pPr marL="0" indent="0" algn="just">
              <a:buNone/>
            </a:pPr>
            <a:r>
              <a:rPr lang="pl-PL" sz="2000" dirty="0"/>
              <a:t>Są tylko dzieci, które nie radzą sobie </a:t>
            </a:r>
            <a:br>
              <a:rPr lang="pl-PL" sz="2000" dirty="0"/>
            </a:br>
            <a:r>
              <a:rPr lang="pl-PL" sz="2000" dirty="0"/>
              <a:t>z daną emocją, czy sytuacją, a swoim zachowaniem to odreagowują, gdyż jest to ich swego rodzaju mechanizm obronny.</a:t>
            </a:r>
          </a:p>
          <a:p>
            <a:pPr marL="0" indent="0" algn="just">
              <a:buNone/>
            </a:pPr>
            <a:r>
              <a:rPr lang="pl-PL" sz="2000" b="1" i="0" dirty="0">
                <a:effectLst/>
              </a:rPr>
              <a:t>Czym można zastąpić karę?</a:t>
            </a:r>
          </a:p>
          <a:p>
            <a:pPr marL="0" indent="0" algn="just">
              <a:buNone/>
            </a:pPr>
            <a:r>
              <a:rPr lang="pl-PL" sz="2000" b="1" i="0" dirty="0">
                <a:effectLst/>
              </a:rPr>
              <a:t>TO ZALEŻY. </a:t>
            </a:r>
          </a:p>
          <a:p>
            <a:pPr marL="0" indent="0" algn="just">
              <a:buNone/>
            </a:pPr>
            <a:r>
              <a:rPr lang="pl-PL" sz="2000" b="0" i="0" dirty="0">
                <a:effectLst/>
              </a:rPr>
              <a:t>Każda sytuacja rodzinna jest inna </a:t>
            </a:r>
            <a:br>
              <a:rPr lang="pl-PL" sz="2000" b="0" i="0" dirty="0">
                <a:effectLst/>
              </a:rPr>
            </a:br>
            <a:r>
              <a:rPr lang="pl-PL" sz="2000" b="0" i="0" dirty="0">
                <a:effectLst/>
              </a:rPr>
              <a:t>i wymaga analizy wzajemnej komunikacji, by dostrzec błędy i bariery komunikacyjne najczęściej płynące ze strony rodziców, a następnie dokonanie ich modyfikacji. </a:t>
            </a:r>
          </a:p>
          <a:p>
            <a:pPr marL="0" indent="0" algn="just">
              <a:buNone/>
            </a:pPr>
            <a:r>
              <a:rPr lang="pl-PL" sz="2000" b="1" i="0" dirty="0">
                <a:effectLst/>
              </a:rPr>
              <a:t>POLECAM ZAUFANIE I ROZMOWĘ </a:t>
            </a:r>
            <a:r>
              <a:rPr lang="pl-PL" sz="2000" b="1" i="0" dirty="0">
                <a:effectLst/>
                <a:sym typeface="Wingdings" panose="05000000000000000000" pitchFamily="2" charset="2"/>
              </a:rPr>
              <a:t></a:t>
            </a:r>
            <a:endParaRPr lang="pl-PL" sz="2000" b="1" i="0" dirty="0">
              <a:effectLst/>
            </a:endParaRPr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0306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Thought bubble">
            <a:extLst>
              <a:ext uri="{FF2B5EF4-FFF2-40B4-BE49-F238E27FC236}">
                <a16:creationId xmlns:a16="http://schemas.microsoft.com/office/drawing/2014/main" id="{5873A796-9B11-2A03-FA20-9991EC8C3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1467" y="2793582"/>
            <a:ext cx="3031901" cy="303190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CFE3A8-5A2C-0BE3-FCCA-83350FF3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336" y="2603500"/>
            <a:ext cx="6551597" cy="341630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i="0" dirty="0">
                <a:effectLst/>
              </a:rPr>
              <a:t>Natomiast jest myśl, jaka powinna przyświecać rodzicowi, to „łatwiej jest zapobiegać niż leczyć”. </a:t>
            </a:r>
            <a:r>
              <a:rPr lang="pl-PL" sz="1500" b="0" i="0" dirty="0">
                <a:effectLst/>
              </a:rPr>
              <a:t>Jak to rozumieć? Co mogę zrobić dla swojego dziecka, by go zachęcić (nie mylić z nagrodą), uatrakcyjnić mu tę czynność, wesprzeć go, by nie musieć sięgać po karę.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i="0" dirty="0">
                <a:effectLst/>
              </a:rPr>
              <a:t>Fakt jest też taki, że dzieci te karane i te nagradzane odczuwają </a:t>
            </a:r>
            <a:br>
              <a:rPr lang="pl-PL" sz="1500" b="1" i="0" dirty="0">
                <a:effectLst/>
              </a:rPr>
            </a:br>
            <a:r>
              <a:rPr lang="pl-PL" sz="1500" b="1" i="0" dirty="0">
                <a:effectLst/>
              </a:rPr>
              <a:t>w sobie zwiększone napięcie emocjonalne, które muszą gdzieś </a:t>
            </a:r>
            <a:br>
              <a:rPr lang="pl-PL" sz="1500" b="1" dirty="0"/>
            </a:br>
            <a:r>
              <a:rPr lang="pl-PL" sz="1500" b="1" i="0" dirty="0">
                <a:effectLst/>
              </a:rPr>
              <a:t>w jakiś sposób rozładować.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0" i="0" dirty="0">
                <a:effectLst/>
              </a:rPr>
              <a:t>W jaki sposób można zastąpić nagrody?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0" i="0" dirty="0">
                <a:effectLst/>
              </a:rPr>
              <a:t>Odpowiedź będzie analogiczna do kary. Co mogę zrobić dla swojego dziecka, by go zachęcić (nie mylić z nagrodą), uatrakcyjnić mu tę czynność, wesprzeć go, by nie musieć sięgać po nagrodę.</a:t>
            </a:r>
          </a:p>
          <a:p>
            <a:pPr algn="just">
              <a:lnSpc>
                <a:spcPct val="90000"/>
              </a:lnSpc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77228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387208D1-26B1-CD23-744E-BD470827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1800">
                <a:solidFill>
                  <a:schemeClr val="tx1"/>
                </a:solidFill>
              </a:rPr>
              <a:t>ŹRÓDŁA TRUDNOŚCI W NAUCE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39C029-A09D-23B2-E340-021B5C01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54846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b="1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Źródła trudności w przyswajaniu wiedzy </a:t>
            </a: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mogą być różnorakie</a:t>
            </a:r>
            <a:r>
              <a:rPr lang="pl-PL" dirty="0">
                <a:solidFill>
                  <a:schemeClr val="tx1"/>
                </a:solidFill>
                <a:latin typeface="NN-Dagny-Text-Light"/>
                <a:ea typeface="Times New Roman" panose="02020603050405020304" pitchFamily="18" charset="0"/>
              </a:rPr>
              <a:t> i </a:t>
            </a: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nie zawsze dotyczą braku chęci i lenistwa ze strony dziecka. Wskazać można między innymi:</a:t>
            </a:r>
            <a:endParaRPr lang="pl-PL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brak warunków do nauki </a:t>
            </a:r>
            <a:r>
              <a:rPr lang="pl-PL" dirty="0">
                <a:solidFill>
                  <a:schemeClr val="tx1"/>
                </a:solidFill>
                <a:latin typeface="NN-Dagny-Text-Light"/>
                <a:ea typeface="Times New Roman" panose="02020603050405020304" pitchFamily="18" charset="0"/>
              </a:rPr>
              <a:t>- c</a:t>
            </a: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iągły hałas, brak wolnego miejsca do nauki, presja ze strony rodziców</a:t>
            </a:r>
          </a:p>
          <a:p>
            <a:pPr marL="342900" lvl="0" indent="-342900" algn="just">
              <a:lnSpc>
                <a:spcPct val="9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zaburzenia integracji sensorycznej – nieodpowiednie oddziaływanie zmysłów</a:t>
            </a:r>
            <a:endParaRPr lang="pl-PL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zaburzenia funkcji wzrokowej – wpływają na naukę czytania i pisania</a:t>
            </a:r>
            <a:endParaRPr lang="pl-PL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problemy rodzinne – atmosfera panująca w domu oraz problemy rodzinne</a:t>
            </a:r>
          </a:p>
          <a:p>
            <a:pPr marL="342900" lvl="0" indent="-342900" algn="just">
              <a:lnSpc>
                <a:spcPct val="9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Times New Roman" panose="02020603050405020304" pitchFamily="18" charset="0"/>
              </a:rPr>
              <a:t>nieodpowiednie relacje z rówieśnikami – jeśli dziecko nie czuje się dobrze w szkole, nie będzie chciało do niej uczęszczać. Nie mówiąc już o efektywnej nauce.</a:t>
            </a:r>
            <a:endParaRPr lang="pl-PL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2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859E03B-84B5-3EBC-0FC3-2B1B7A777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700" b="1" i="1">
                <a:solidFill>
                  <a:schemeClr val="tx1"/>
                </a:solidFill>
                <a:effectLst/>
                <a:latin typeface="+mn-lt"/>
              </a:rPr>
              <a:t>Wśród elementów warunkujących powodzenie w nauce należy wymienić</a:t>
            </a:r>
            <a:r>
              <a:rPr lang="pl-PL" sz="2700" b="1" i="0">
                <a:solidFill>
                  <a:schemeClr val="tx1"/>
                </a:solidFill>
                <a:effectLst/>
                <a:latin typeface="+mn-lt"/>
              </a:rPr>
              <a:t>:</a:t>
            </a:r>
            <a:br>
              <a:rPr lang="pl-PL" sz="2700" b="0" i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</a:br>
            <a:endParaRPr lang="pl-PL" sz="270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91DD31-EDFF-732D-9982-B22447232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stan zdrowia i rozwój fizyczny dziecka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rozwój motoryczny, umysłowy i emocjonalny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rozwój zainteresowań zarówno przedmiotami nauki jak i zainteresowań poza szkolnych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atmosfera panująca w domu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tryb życia, organizacja codziennych zajęć, w szczególności przygotowanie zadań domowych.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dobry stan zdrowia dziecka stanowi podstawowy warunek osiągania pozytywnych wyników w nauce.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wszelkie wady fizyczne dziecka, zwłaszcza wady wzroku i słuchu jeśli nie są systematycznie leczone i odpowiednio korygowane utrudniają uzyskiwanie sukcesów</a:t>
            </a:r>
          </a:p>
          <a:p>
            <a:pPr>
              <a:lnSpc>
                <a:spcPct val="90000"/>
              </a:lnSpc>
            </a:pPr>
            <a:r>
              <a:rPr lang="pl-PL" sz="1500" dirty="0">
                <a:solidFill>
                  <a:schemeClr val="tx1"/>
                </a:solidFill>
              </a:rPr>
              <a:t>motywacja zewnętrzna i wewnętrzna</a:t>
            </a:r>
          </a:p>
          <a:p>
            <a:pPr marL="0" indent="0">
              <a:lnSpc>
                <a:spcPct val="90000"/>
              </a:lnSpc>
              <a:buNone/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16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B9BFBA4-4FBB-CAFD-3712-3B308494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pl-PL" sz="3200">
                <a:solidFill>
                  <a:srgbClr val="EBEBEB"/>
                </a:solidFill>
              </a:rPr>
              <a:t>Motywacja wewnętrzna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99F818-44EB-0C82-21A6-1336467C5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b="1" dirty="0"/>
              <a:t>Motywacja wewnętrzna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Opiera się na trzech wrodzonych potrzebach psychicznych: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-potrzebie kompetencji </a:t>
            </a:r>
            <a:r>
              <a:rPr lang="pl-PL" sz="1700" b="1" dirty="0"/>
              <a:t>(jestem skuteczny i kompetentny i kontroluję rzeczywistość) </a:t>
            </a:r>
            <a:r>
              <a:rPr lang="pl-PL" sz="1700" dirty="0"/>
              <a:t>– potrzeba rozwoju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-potrzebie autonomii </a:t>
            </a:r>
            <a:r>
              <a:rPr lang="pl-PL" sz="1700" b="1" dirty="0"/>
              <a:t>(możliwość wykazania się własną inicjatywą, wolimy sami podejmować własne decyzje)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-potrzebie poczucia </a:t>
            </a:r>
            <a:r>
              <a:rPr lang="pl-PL" sz="1700" b="1" dirty="0"/>
              <a:t>więzi  (przynależność do grupy)</a:t>
            </a:r>
          </a:p>
          <a:p>
            <a:pPr marL="0" indent="0">
              <a:lnSpc>
                <a:spcPct val="90000"/>
              </a:lnSpc>
              <a:buNone/>
            </a:pPr>
            <a:endParaRPr lang="pl-PL" sz="1700" dirty="0"/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Ta motywacja występuje, gdy robimy jakąś czynność bez żadnej oczywistej nagrody. Po prostu lubimy daną czynność, więc to robimy.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b="1" dirty="0"/>
              <a:t>Korzyści?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700" dirty="0"/>
              <a:t>Satysfakcja, wytrwałość, zaangażowanie, efektywność uczenia się, wydajność</a:t>
            </a:r>
          </a:p>
          <a:p>
            <a:pPr marL="0" indent="0">
              <a:lnSpc>
                <a:spcPct val="90000"/>
              </a:lnSpc>
              <a:buNone/>
            </a:pP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915055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4FB5C4-C7F4-6384-264F-4D22E19F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pl-PL" sz="3200">
                <a:solidFill>
                  <a:srgbClr val="EBEBEB"/>
                </a:solidFill>
              </a:rPr>
              <a:t>Motywacja zewnętrzna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70AD3A-967E-6E97-4F62-FC6659DF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b="1" dirty="0"/>
              <a:t>Motywacja zewnętrzna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Jest to motywacja w celu uniknięcia kary lub uzyskania nagrody. Chociaż jest ona mniej pożądana niż wewnętrzna, to w czasie nauki ogrywa ważną rolę, ponieważ pomaga utrzymać produktywność.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Motywatorami są: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-nagrody </a:t>
            </a:r>
            <a:r>
              <a:rPr lang="pl-PL" b="1" dirty="0"/>
              <a:t>(pieniądze, rzeczy , oceny, punkty, pochwały, uznanie, prestiż)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-kary </a:t>
            </a:r>
            <a:r>
              <a:rPr lang="pl-PL" b="1" dirty="0"/>
              <a:t>(złe oceny, złą opinia, powtarzanie roku, szlaban od rodziców, odcięcie od internetu itp..)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-przekonania wewnętrzne </a:t>
            </a:r>
            <a:r>
              <a:rPr lang="pl-PL" b="1" dirty="0"/>
              <a:t>(wszystkie przekonania, które nas motywują, by coś zyskać, lub czegoś uniknąć)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b="1" dirty="0"/>
              <a:t>Korzyści?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dirty="0"/>
              <a:t>Zdrowa rywalizacja, wzbudzenie zainteresowania</a:t>
            </a:r>
          </a:p>
        </p:txBody>
      </p:sp>
    </p:spTree>
    <p:extLst>
      <p:ext uri="{BB962C8B-B14F-4D97-AF65-F5344CB8AC3E}">
        <p14:creationId xmlns:p14="http://schemas.microsoft.com/office/powerpoint/2010/main" val="2055833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431E17D-581A-D676-FC56-E545D652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4F07FB-B587-AC12-CE6A-DA64C3C93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  <a:buAutoNum type="arabicPeriod"/>
            </a:pPr>
            <a:r>
              <a:rPr lang="pl-PL" sz="1500" b="1" dirty="0">
                <a:solidFill>
                  <a:schemeClr val="tx1"/>
                </a:solidFill>
              </a:rPr>
              <a:t>Nie każ spędzać czasu na naukę ponad siły swojego dziecka. </a:t>
            </a:r>
            <a:r>
              <a:rPr lang="pl-PL" sz="1500" dirty="0">
                <a:solidFill>
                  <a:schemeClr val="tx1"/>
                </a:solidFill>
              </a:rPr>
              <a:t>Czas</a:t>
            </a:r>
            <a:r>
              <a:rPr lang="pl-PL" sz="1500" b="1" dirty="0">
                <a:solidFill>
                  <a:schemeClr val="tx1"/>
                </a:solidFill>
              </a:rPr>
              <a:t> </a:t>
            </a:r>
            <a:r>
              <a:rPr lang="pl-PL" sz="15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spędzony na nauce wcale nie musi przekładać się na wyniki uzyskiwane w szkole. Należy bowiem zrozumieć przyczyny, które stoją za słabszymi wynikami, a także indywidualne preferencje dziecka.</a:t>
            </a:r>
          </a:p>
          <a:p>
            <a:pPr algn="just">
              <a:lnSpc>
                <a:spcPct val="90000"/>
              </a:lnSpc>
              <a:buAutoNum type="arabicPeriod"/>
            </a:pPr>
            <a:r>
              <a:rPr lang="pl-PL" sz="15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chodź na skróty </a:t>
            </a:r>
            <a:r>
              <a:rPr lang="pl-PL" sz="15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nie dawaj gotowych rozwiązań, nie odrabiaj za dziecko lekcji, daj mu szansę się wykazać.</a:t>
            </a:r>
            <a:endParaRPr lang="pl-PL" sz="15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AutoNum type="arabicPeriod"/>
            </a:pPr>
            <a:r>
              <a:rPr lang="pl-PL" sz="1500" b="1" dirty="0">
                <a:solidFill>
                  <a:schemeClr val="tx1"/>
                </a:solidFill>
                <a:cs typeface="Times New Roman" panose="02020603050405020304" pitchFamily="18" charset="0"/>
              </a:rPr>
              <a:t>Naucz dziecko samodzielności </a:t>
            </a:r>
            <a:r>
              <a:rPr lang="pl-PL" sz="1500" dirty="0">
                <a:solidFill>
                  <a:schemeClr val="tx1"/>
                </a:solidFill>
                <a:cs typeface="Times New Roman" panose="02020603050405020304" pitchFamily="18" charset="0"/>
              </a:rPr>
              <a:t>– to ono ma pamiętać o swoich obowiązkach, a rodzic ma to wyłącznie weryfikować i sprawować nadzór</a:t>
            </a:r>
          </a:p>
        </p:txBody>
      </p:sp>
    </p:spTree>
    <p:extLst>
      <p:ext uri="{BB962C8B-B14F-4D97-AF65-F5344CB8AC3E}">
        <p14:creationId xmlns:p14="http://schemas.microsoft.com/office/powerpoint/2010/main" val="410866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E3B753C-79F3-3AA4-D0BC-813870D7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 dirty="0">
                <a:solidFill>
                  <a:schemeClr val="tx1"/>
                </a:solidFill>
              </a:rPr>
              <a:t>Zacznę od tego, że..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0F01F8-A147-485B-2E98-7292D8D6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283" y="620487"/>
            <a:ext cx="5302189" cy="5766026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</a:rPr>
              <a:t>Rozwój zainteresowania nauką i motywacją do spełniania obowiązków szkolnych zależy głównie od..</a:t>
            </a:r>
          </a:p>
          <a:p>
            <a:pPr marL="0" indent="0" algn="just">
              <a:buNone/>
            </a:pPr>
            <a:endParaRPr lang="pl-PL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3200" b="1" dirty="0">
                <a:solidFill>
                  <a:schemeClr val="tx1"/>
                </a:solidFill>
              </a:rPr>
              <a:t>ZAINTERESOWANIA SIĘ RODZICÓW TYM, CO DZIECKO ROBI W SZKOLE. </a:t>
            </a:r>
            <a:r>
              <a:rPr lang="pl-PL" sz="32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pl-PL" sz="3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Jeśli rodzice będą pytać co ciekawego robiono w szkole, podziwiać zapisy w zeszycie, prosić aby przeczytało fragment, którego się nauczyło, a to wszystko będzie poparte pochwałami.. - wtedy uczeń będzie czuł satysfakcję z własnych osiągnięć i chętniej będzie pogłębiał wiedzę.</a:t>
            </a:r>
          </a:p>
        </p:txBody>
      </p:sp>
    </p:spTree>
    <p:extLst>
      <p:ext uri="{BB962C8B-B14F-4D97-AF65-F5344CB8AC3E}">
        <p14:creationId xmlns:p14="http://schemas.microsoft.com/office/powerpoint/2010/main" val="1469413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A85A93A-E9D0-247E-00C7-25A1349B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3C4098-128B-D650-430C-EAEB2A7F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4. Organizacja czasu wolnego dziecka </a:t>
            </a:r>
            <a:r>
              <a:rPr lang="pl-PL" sz="1500" dirty="0">
                <a:solidFill>
                  <a:schemeClr val="tx1"/>
                </a:solidFill>
              </a:rPr>
              <a:t>ma bardzo duże znaczenie dla prawidłowego jego rozwoju.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150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</a:rPr>
              <a:t>Bez pomocy rodziców we właściwym zaplanowaniu i zorganizowaniu dnia, dziecko szybko się zniechęci, gdyż nie poradzi sobie z organizacją czasu. Zacznie mu się wydawać, że nauka zajmuje mu cały dzień, i traci możliwość do zabawy. Ignorując naukę będzie nawarstwiał zaległości i coraz bardziej zniechęcał się do obowiązku szkolnego. Zadziała mechanizm „błędnego koła”. Mając zaległości, będzie otrzymywał negatywne oceny, a to spowoduje niezadowolenie rodziców i krytykę metod szkolnych. Dziecko przekonane tym, że szkoła jest niesprawiedliwa, tym bardziej przestanie się uczyć. Rodzice powinni zwrócić uwagę na racjonalny podział czasu zajęć dziecka.</a:t>
            </a:r>
          </a:p>
        </p:txBody>
      </p:sp>
    </p:spTree>
    <p:extLst>
      <p:ext uri="{BB962C8B-B14F-4D97-AF65-F5344CB8AC3E}">
        <p14:creationId xmlns:p14="http://schemas.microsoft.com/office/powerpoint/2010/main" val="2675628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4E88CF0-BB04-5D92-D685-D1309178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112C4C-782E-5FC1-E856-CCD6A2C01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 5. Daj dziecku czas</a:t>
            </a:r>
          </a:p>
          <a:p>
            <a:pPr marL="0" indent="0" algn="just">
              <a:lnSpc>
                <a:spcPct val="90000"/>
              </a:lnSpc>
              <a:spcAft>
                <a:spcPts val="750"/>
              </a:spcAft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 nauką jest trochę tak jak z wyczynowym uprawianiem sportu. Zanim piłkarz wejdzie na boisko, musi zrobić rozgrzewkę. My też musimy wprowadzić nasze ciało i mózg w odpowiedni, pozytywny stan. Nie oczekuj, że Twoje dziecko po bardzo emocjonującej grze komputerowej, kłótni z kolegą lub kiedy przeżywa złą ocenę z matematyki z łatwością, natychmiast przystąpi do odrabiania pracy domowej.</a:t>
            </a:r>
          </a:p>
          <a:p>
            <a:pPr marL="0" indent="0" algn="just">
              <a:lnSpc>
                <a:spcPct val="90000"/>
              </a:lnSpc>
              <a:spcAft>
                <a:spcPts val="750"/>
              </a:spcAft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Często nie zdajemy sobie sprawy z tego, jak silnie emocje oddziałują na procesy uczenia się – mogą je wspierać, ale również bardzo skutecznie blokować. Dlatego warto uczyć dziecko, jak sobie z nimi radzić i pamiętaj, że wiara w siebie to najlepszy kapitał. Zestresowane, pozbawione pewności siebie dziecko w zasadzie niczego się nie nauczy, a nawet najmniejsza przeszkoda będzie wywoływała u niego frustrację, zniechęcenie, poczucie porażki.</a:t>
            </a:r>
          </a:p>
          <a:p>
            <a:pPr marL="0" indent="0" algn="just">
              <a:lnSpc>
                <a:spcPct val="90000"/>
              </a:lnSpc>
              <a:spcAft>
                <a:spcPts val="750"/>
              </a:spcAft>
              <a:buNone/>
            </a:pPr>
            <a:endParaRPr lang="pl-PL" sz="15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441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5F327CD-8799-7D77-2FA6-744CFEE12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97D783-E20C-B83A-DEE2-4A4EB8194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300" b="1" dirty="0">
                <a:solidFill>
                  <a:schemeClr val="tx1"/>
                </a:solidFill>
              </a:rPr>
              <a:t>6. Skromny, stały kąt – czas i miejsce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300" dirty="0">
                <a:solidFill>
                  <a:schemeClr val="tx1"/>
                </a:solidFill>
              </a:rPr>
              <a:t>-stały kącik dla swojej pracy (dobre oświetlenie, spokój)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300" dirty="0">
                <a:solidFill>
                  <a:schemeClr val="tx1"/>
                </a:solidFill>
              </a:rPr>
              <a:t>-należy od początku przyzwyczaić dziecko do uczenia się </a:t>
            </a:r>
            <a:br>
              <a:rPr lang="pl-PL" sz="1300" dirty="0">
                <a:solidFill>
                  <a:schemeClr val="tx1"/>
                </a:solidFill>
              </a:rPr>
            </a:br>
            <a:r>
              <a:rPr lang="pl-PL" sz="1300" dirty="0">
                <a:solidFill>
                  <a:schemeClr val="tx1"/>
                </a:solidFill>
              </a:rPr>
              <a:t>w pewnych, stałych godzinach, w czasie gdy w mieszkaniu panuje spokój i cisza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300" dirty="0">
                <a:solidFill>
                  <a:schemeClr val="tx1"/>
                </a:solidFill>
              </a:rPr>
              <a:t>-nie rozmawiać w czasie nauki, aby dziecko się skupiło na wykonywanej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300" dirty="0">
                <a:solidFill>
                  <a:schemeClr val="tx1"/>
                </a:solidFill>
              </a:rPr>
              <a:t>-nie oglądać tv, nie słuchać muzyki itp. podczas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Miejsce powinno mieć dobre oświetlenie, a lampka znajdować się po lewej ręce dziecka (jeśli jest praworęczne).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3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 powinno się też co kwadrans wpadać do pokoju dziecka </a:t>
            </a:r>
            <a:b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pytać, czy chce pić, zjeść ciasteczko, przekąsić paluszki. Nie przeszkadzajmy i nie rozpraszajmy.</a:t>
            </a:r>
            <a:endParaRPr lang="pl-PL" sz="13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52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79DB49F-4C50-03F5-39D6-5952C2BB6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F8DFED-800B-14F4-46D1-C0AED460D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7.Naucz dziecko wyciszania emocji, koncentracji na zadaniu, pozytywnego nastawienia do próbowania.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Zaproponuj napicie się wody, rozciągnięcie ciała </a:t>
            </a:r>
            <a:br>
              <a:rPr lang="pl-PL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czy </a:t>
            </a:r>
            <a:r>
              <a:rPr lang="pl-PL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wykonanie kilku głębszych oddechów, by ciało także było gotowe do pracy. Dopiero potem powinno zastanowić się, co jest do zrobienia, przygotować </a:t>
            </a:r>
            <a:r>
              <a:rPr lang="pl-PL" sz="1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miniplan</a:t>
            </a:r>
            <a:r>
              <a:rPr lang="pl-PL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zadań do realizacji. W trakcie pracy zaoferuj mu swoją pomoc (np. przepytywanie), a po wszystkim – szczerze pochwal. Nauka w odpowiednim stanie emocjonalnym jest znacznie skuteczniejsza i mniej frustrująca.</a:t>
            </a:r>
          </a:p>
          <a:p>
            <a:pPr marL="0" indent="0" algn="just">
              <a:lnSpc>
                <a:spcPct val="90000"/>
              </a:lnSpc>
              <a:spcAft>
                <a:spcPts val="800"/>
              </a:spcAft>
              <a:buNone/>
            </a:pPr>
            <a:r>
              <a:rPr lang="pl-PL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pl-PL" sz="1400" b="1" spc="-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Życzliwa atmosfera (zakładająca dobre intencje dziecka) oraz bezwzględny szacunek do niego i do jego potrzeb</a:t>
            </a:r>
            <a:endParaRPr lang="pl-PL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Aft>
                <a:spcPts val="1500"/>
              </a:spcAft>
              <a:buNone/>
            </a:pP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Atmosfera, o której mowa to pochylenie się nad każdą jego emocją, akceptacja związanych z nią zachowań </a:t>
            </a:r>
            <a:b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reakcji, wsparcie w regulacji emocji i odkrywaniu jej znaczeń oraz podążanie za naturalną gotowością dziecka do uczenia się – mówienia, czytania, liczenia etc. Każde dziecko przechodzi tzw. okres wrażliwy, czyli okres gwałtownego dojrzewania mózgu.</a:t>
            </a: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4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8FA359E-51B9-A4AF-46C5-C24072BF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FEC81B-283A-4794-4890-4A8F074DE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9. Przerwa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Długość jednej nieprzerwanej sesji nauki u dziecka młodszego nie może przekroczyć 20-30 minut, </a:t>
            </a:r>
            <a:b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starszego 45. Jeśli nauka trwa jednorazowo dłużej – nie przynosi rezultatów.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cs typeface="Times New Roman" panose="02020603050405020304" pitchFamily="18" charset="0"/>
              </a:rPr>
              <a:t>POMODORO – 25 MIN NAUKI 5 MINUT PRZERWY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cs typeface="Times New Roman" panose="02020603050405020304" pitchFamily="18" charset="0"/>
              </a:rPr>
              <a:t>10. W ZDROWYM CIELE ZDROWY DUCH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  <a:cs typeface="Times New Roman" panose="02020603050405020304" pitchFamily="18" charset="0"/>
              </a:rPr>
              <a:t>Sen, tlen, dieta, aktywność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cs typeface="Times New Roman" panose="02020603050405020304" pitchFamily="18" charset="0"/>
              </a:rPr>
              <a:t>11. NIE PORÓWNUJ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Nigdy, ale to nigdy nie porównuj swojego dziecka </a:t>
            </a:r>
            <a:b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 rówieśnikami czy starszym rodzeństwem. Każde dziecko jest niepowtarzalne. Każde ma własne talenty, zdolności oraz przedmioty, z którymi miewa problemy. Zamiast wymagać, by było we wszystkim idealne, warto skupić się na tych szczególnych uzdolnieniach, które posiada! Nie wymagajmy, by było najlepsze we wszystkim.</a:t>
            </a:r>
            <a:endParaRPr lang="pl-PL" sz="15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62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E66482C-5AB5-7E71-D9CA-440A9EE4E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1F5F27-C1F2-07C3-D6C4-0DFD68AB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11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12. Nie karz za niepowodzenia szkolne, chwal natomiast za najmniejsze nawet sukcesy.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pozwoli dziecku uwierzyć w siebie i swoje możliwości.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13. NIE ZMUSZAJ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Mądrzy, kochający rodzice i opiekunowie wiedzą, jak ważne jest przekonanie dziecka do tego, że warto się uczyć i nauka, w gruncie rzeczy, jest czymś naprawdę ciekawym. Dziecko nie może odbierać konieczności nauki jako czegoś przykrego. Zrób wszystko, by uświadomić dziecko na temat korzyści płynących z nauki i wytworzyć w nim wewnętrzną motywację. Masz całe mnóstwo możliwości, by udowodnić to dziecku. Są różne centra naukowe, pokazy, czy muzea. W Internecie znajdziesz całe mnóstwo programów naukowych czy filmów edukacyjnych, które skierowane są właśnie do dzieci i bez obaw można im je puszczać.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pl-PL" sz="11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POMAGANIE – TAK! WYRĘCZANIE – NIE!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1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Dziecko powinno nauczyć się samo rozwiązywać problemy, pokonywać trudności i szukać rozwiązań. Oczywiście, ważna jest Twoja pomoc. Wsparcie pozwoli dziecku zrozumieć, że co prawda nie jest samo, jednak zależy Ci na tym, by samo doszło do prawidłowej odpowiedzi i wierzysz w jego umiejętności. Pozwól dziecku samodzielnie szukać swoich błędów, jednak naprowadzaj je i pomagaj. Bądź drogowskazem, który pomoże dziecku znaleźć zgubioną drogę i dojść do celu.</a:t>
            </a:r>
            <a:endParaRPr lang="pl-PL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100" b="1" dirty="0">
              <a:solidFill>
                <a:schemeClr val="tx1"/>
              </a:solidFill>
              <a:effectLst/>
              <a:latin typeface="Titillium Web" panose="000005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1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100" dirty="0">
              <a:solidFill>
                <a:schemeClr val="tx1"/>
              </a:solidFill>
              <a:effectLst/>
              <a:latin typeface="Titillium Web" panose="000005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34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9D0B7F9-D5F6-F41C-145D-D32ACED0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7B66E-5E9A-65E9-07D1-13BEA30F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6229062" cy="4739950"/>
          </a:xfrm>
        </p:spPr>
        <p:txBody>
          <a:bodyPr anchor="ctr">
            <a:normAutofit/>
          </a:bodyPr>
          <a:lstStyle/>
          <a:p>
            <a:pPr marL="0" lvl="0" indent="0" algn="just">
              <a:lnSpc>
                <a:spcPct val="90000"/>
              </a:lnSpc>
              <a:spcBef>
                <a:spcPts val="1500"/>
              </a:spcBef>
              <a:spcAft>
                <a:spcPts val="750"/>
              </a:spcAft>
              <a:buSzPts val="1000"/>
              <a:buNone/>
              <a:tabLst>
                <a:tab pos="457200" algn="l"/>
              </a:tabLst>
            </a:pPr>
            <a:r>
              <a:rPr lang="pl-PL" sz="17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15. Nie pozwól szufladkować dziecka</a:t>
            </a:r>
            <a:endParaRPr lang="pl-PL" sz="17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90000"/>
              </a:lnSpc>
              <a:spcAft>
                <a:spcPts val="75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„Zdolny”, „zdolny, ale leniwy”, „roztrzepany”, „zapominalski”, „rozkojarzony”, „stać go na więcej”, „jak na niego to i tak dużo”, „to dziewczynka, dziewczynki nie radzą sobie z matematyką”… </a:t>
            </a:r>
          </a:p>
          <a:p>
            <a:pPr marL="0" lvl="0" indent="0" algn="just">
              <a:lnSpc>
                <a:spcPct val="90000"/>
              </a:lnSpc>
              <a:spcAft>
                <a:spcPts val="75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Ludzie mają naturalną tendencję do szufladkowania innych. Takie przyczepianie etykietek pozwala uprościć i usystematyzować otaczającą rzeczywistość. Jednak szufladkowanie innych jest bardzo krzywdzące. Nikt nie jest przecież jednowymiarowy. Człowiek nie jest własną etykietką. </a:t>
            </a:r>
          </a:p>
          <a:p>
            <a:pPr marL="0" lvl="0" indent="0" algn="just">
              <a:lnSpc>
                <a:spcPct val="90000"/>
              </a:lnSpc>
              <a:spcAft>
                <a:spcPts val="75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jeśli dziecko poczuje się zaszufladkowane może przestać się starać. Po co miałoby to robić, skoro każdy już wyrobił sobie o nim zdanie?</a:t>
            </a:r>
            <a:endParaRPr lang="pl-PL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7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7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96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E7D5081-71A1-C18E-4642-87B93CCC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just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098903-EE2B-605B-4292-D0BAFD46B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6339115" cy="4739950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16. </a:t>
            </a:r>
            <a:r>
              <a:rPr lang="pl-PL" sz="15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Buduj w dziecku poczucie własnej wartości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Krytyka jest dobra i zdrowa, jednak musi być konstruktywna. </a:t>
            </a:r>
            <a:b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innym wypadku jest po prostu próbą sprawienia komuś dużej przykrości.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Twoje dziecko to samodzielna, indywidualna jednostka. Ma swoje własne zalety, jest w czymś bardzo dobre, rozwija interesujące hobby lub radzi sobie z innymi przedmiotami lepiej niż inni ludzie</a:t>
            </a: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Nie pozwól też dziecku, by w chwili zwątpienia, rozdrażnienia czy frustracji z powodu złej oceny czy problemów z odrobieniem pracy domowej nazywało się głupim czy beznadziejnym. To bardzo ważne, by dziecko myślało i mówiło o sobie dobrze. Wytłumacz, że jest bardzo poważna różnica pomiędzy „jestem głupi” (ocena osoby) a „postąpiłem głupio”(ocena zachowania).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Nie pozwól, by dziecko było nadmiernie krytyczne względem siebie. </a:t>
            </a: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może spowodować, że uwierzy w złe zdanie o sobie samym do tego stopnia, że w ogóle przestanie już się starać.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 i po co, skoro będzie wychodzić z założenia, że i tak się nie uda..</a:t>
            </a:r>
            <a:endParaRPr lang="pl-PL" sz="15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79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F5CDE40-B5B6-1BC6-E0C0-51E1E313A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JAK MOGĘ POMÓC SWOJEMU DZIECKU W NAUCE?</a:t>
            </a:r>
          </a:p>
        </p:txBody>
      </p: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38752D-9332-1002-DEC8-62979C8D0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1700" b="1" dirty="0">
                <a:solidFill>
                  <a:schemeClr val="tx1"/>
                </a:solidFill>
              </a:rPr>
              <a:t>17. Rytuały</a:t>
            </a:r>
          </a:p>
          <a:p>
            <a:pPr marL="0" lvl="0" indent="0" algn="just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Nie każ uczyć się dziecku od razu po szkole. Jest ono wtedy zmęczone, podobnie jak Ty po pracy.</a:t>
            </a:r>
            <a:r>
              <a:rPr lang="pl-PL" sz="17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Dzieci, zwłaszcza te młodsze, lubią mieć wszystko </a:t>
            </a:r>
            <a:r>
              <a:rPr lang="pl-PL" sz="17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poukładane</a:t>
            </a:r>
            <a:r>
              <a:rPr lang="pl-PL" sz="17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 Twórzcie więc „rytuały” – powtarzające się czynności robione przed wyjściem do szkoły lub po powrocie do domu, poprzedzające samą naukę.</a:t>
            </a:r>
          </a:p>
          <a:p>
            <a:pPr marL="0" lvl="0" indent="0" algn="just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7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18. Pomóż dziecku dostosować system nauki.</a:t>
            </a:r>
          </a:p>
          <a:p>
            <a:pPr marL="0" lvl="0" indent="0" algn="just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Istnieje wiele różnych metod nauki, postaraj się, by dziecko mogło uczyć się tak, jak mu wygodnie, dostosowując system do swoich potrzeb</a:t>
            </a:r>
          </a:p>
          <a:p>
            <a:pPr marL="0" lvl="0" indent="0" algn="just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7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Słuchowiec, wzrokowiec, chodzi po pokoju, uczy się w ciszy, powtarza na głos itp..</a:t>
            </a:r>
          </a:p>
          <a:p>
            <a:pPr marL="0" lvl="0" indent="0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pl-PL" sz="17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pl-PL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32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267BD36-FCCE-CD7D-713A-4CC4C2B7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 fontScale="90000"/>
          </a:bodyPr>
          <a:lstStyle/>
          <a:p>
            <a:r>
              <a:rPr lang="pl-PL" dirty="0">
                <a:solidFill>
                  <a:schemeClr val="tx2"/>
                </a:solidFill>
              </a:rPr>
              <a:t>Gdy nadchodzi czas nauki.. Jak zacząć?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FC5C0B-379E-F806-48AA-C7A62717C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9968658" cy="392334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Uprzedź dziecko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że zmieniacie sposób nauki, tak, aby mogło być w tym procesie bardziej samodzielne, ponieważ uważasz, że jest już na to gotowe. 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Segoe UI Emoji" panose="020B0502040204020203" pitchFamily="34" charset="0"/>
              </a:rPr>
              <a:t>😊</a:t>
            </a:r>
            <a:endParaRPr lang="pl-PL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Zacznijcie od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tego, że dziecko ma samo pamiętać o zadanych lekcjach czy sprawdzianach. A jeżeli nie wie, czy i co zostało zadane, żeby samo dowiedziało się tego od koleżanek czy kolegów z klasy.)</a:t>
            </a:r>
            <a:endParaRPr lang="pl-PL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Upewnij się, że </a:t>
            </a: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dziecko wie i rozumie co ma zrobić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Poproś dziecko o powtórzenie polecenia własnymi słowami. </a:t>
            </a: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Sprawdź, czy ma swój kąt, dobre oświetlenie, miejsce do pracy itp..</a:t>
            </a: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Zostaw</a:t>
            </a:r>
            <a:r>
              <a:rPr lang="pl-PL" sz="12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dziecko samo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z tymi zagadnieniami, które nie sprawiają mu żadnych trudności – po prostu wyjdź z pokoju i czekaj na ewentualną prośbę o pomoc.</a:t>
            </a:r>
            <a:endParaRPr lang="pl-PL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Stopniowo z</a:t>
            </a:r>
            <a:r>
              <a:rPr lang="pl-PL" sz="12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achęcaj dziecko do samodzielnego radzenia sobie także z coraz trudniejszymi zadaniami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i wyzwaniami (jeżeli dziecko zobaczy, że jest w stanie samo się uczyć, będzie chciało tej samodzielności coraz więcej!). Zapewnij, że jeżeli naprawdę będzie potrzebowało Twojej pomocy, to mu pomożesz, ale wierzysz, że sobie poradzi.</a:t>
            </a:r>
            <a:endParaRPr lang="pl-PL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Możesz sprawdzić jak zrobiło daną pracę domową lub nauczyło się na sprawdzian, jednak warto wierzyć w to, że naprawdę umie sobie poradzić. 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Segoe UI Emoji" panose="020B0502040204020203" pitchFamily="34" charset="0"/>
              </a:rPr>
              <a:t>😊</a:t>
            </a:r>
            <a:r>
              <a:rPr lang="pl-PL" sz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1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30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C195B24-A877-3C49-8726-24ACBB65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Myślę, że..</a:t>
            </a:r>
            <a:endParaRPr lang="pl-PL" sz="32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49C81-3D98-19CB-810E-5055A5567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b="0" i="0" dirty="0">
                <a:solidFill>
                  <a:schemeClr val="tx1"/>
                </a:solidFill>
                <a:effectLst/>
              </a:rPr>
              <a:t>..warto również zaznaczyć, iż </a:t>
            </a:r>
            <a:r>
              <a:rPr lang="pl-PL" sz="2400" b="1" i="0" dirty="0">
                <a:solidFill>
                  <a:schemeClr val="tx1"/>
                </a:solidFill>
                <a:effectLst/>
              </a:rPr>
              <a:t>każde dziecko może nauczyć się wszystkiego</a:t>
            </a:r>
            <a:r>
              <a:rPr lang="pl-PL" b="1" i="0" dirty="0">
                <a:solidFill>
                  <a:schemeClr val="tx1"/>
                </a:solidFill>
                <a:effectLst/>
              </a:rPr>
              <a:t>. </a:t>
            </a:r>
            <a:r>
              <a:rPr lang="pl-PL" b="0" i="0" dirty="0">
                <a:solidFill>
                  <a:schemeClr val="tx1"/>
                </a:solidFill>
                <a:effectLst/>
              </a:rPr>
              <a:t>Kluczem jest poznanie jego indywidualnych preferencji, własnego stylu uczenia się oraz odpowiednie dobranie metod.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l-PL" b="0" i="0" dirty="0">
                <a:solidFill>
                  <a:schemeClr val="tx1"/>
                </a:solidFill>
                <a:effectLst/>
              </a:rPr>
              <a:t>Co ważne, </a:t>
            </a:r>
            <a:r>
              <a:rPr lang="pl-PL" b="1" i="0" dirty="0">
                <a:solidFill>
                  <a:schemeClr val="tx1"/>
                </a:solidFill>
                <a:effectLst/>
              </a:rPr>
              <a:t>nie ma jednej recepty na efektywną naukę</a:t>
            </a:r>
            <a:r>
              <a:rPr lang="pl-PL" b="0" i="0" dirty="0">
                <a:solidFill>
                  <a:schemeClr val="tx1"/>
                </a:solidFill>
                <a:effectLst/>
              </a:rPr>
              <a:t>, która pasowałaby wszystkim. To bardzo indywidualna kwestia, uzależniona od szeregu różnych czynników i wielu wymiarów naszego indywidualnego stylu uczenia się.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przypadku problemów z nauką, warto także podkreślić fakt, że </a:t>
            </a:r>
            <a:r>
              <a:rPr lang="pl-PL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każde dziecko jest inne</a:t>
            </a:r>
            <a:r>
              <a:rPr lang="pl-PL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toteż zwykłe nakazanie mu, by „wziął się do nauki” nie wystarczy. </a:t>
            </a:r>
            <a:r>
              <a:rPr lang="pl-PL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57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75E061-CB42-690C-1068-B0297842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Gdy zadanie okazuje się za trudne..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85832B-B76F-0C02-6234-FBE9A52B0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3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Zapytaj dziecko jak chciało zrobić zadanie lub co już zrobiło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Dzięki temu dowiesz się, gdzie tkwi trudność lub gdzie dziecko popełniło błąd.</a:t>
            </a: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3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Dowiedz się też, jak dziecko chciałoby, żebyś mu pomógł/a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– co konkretnie masz zrobić. O ile tylko nie jest to rozwiązanie zadania za niego, dostosuj się do prośby dziecka – zaufaj jego potrzebom.</a:t>
            </a:r>
            <a:endParaRPr lang="pl-PL" sz="13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Jeżeli natomiast dziecko nie wie co i jak zrobić, </a:t>
            </a:r>
            <a:r>
              <a:rPr lang="pl-PL" sz="13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zacznij je naprowadzać na rozwiązanie zadając właściwe pytania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Dzięki temu naprawdę często pojawia się moment „a-ha!”, bo nagle okazuje się, że trudność tkwiła w elemencie, na który dziecko nie zwróciło zupełnie uwagi, bo wydawał się taki oczywisty…</a:t>
            </a:r>
            <a:endParaRPr lang="pl-PL" sz="13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Jeżeli i to nie działa, bo problem jest dla dziecka naprawdę skomplikowany, </a:t>
            </a:r>
            <a:r>
              <a:rPr lang="pl-PL" sz="13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rozwiąż zadanie przy dziecku, ALE… koniecznie omawiaj CO dokładnie i DLACZEGO robisz</a:t>
            </a:r>
            <a:r>
              <a:rPr lang="pl-PL" sz="13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Pokazywanie dziecku własnego sposobu rozwiązywania problemów (w tym przypadku zadań) jest bardzo skutecznym sposobem nauki.</a:t>
            </a:r>
            <a:endParaRPr lang="pl-PL" sz="13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pl-PL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7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CDDB4C-DA17-FBA3-1C5A-D70EDDC9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377785"/>
            <a:ext cx="8761413" cy="898674"/>
          </a:xfrm>
        </p:spPr>
        <p:txBody>
          <a:bodyPr anchor="b">
            <a:normAutofit/>
          </a:bodyPr>
          <a:lstStyle/>
          <a:p>
            <a:r>
              <a:rPr lang="pl-PL" dirty="0">
                <a:solidFill>
                  <a:schemeClr val="tx2"/>
                </a:solidFill>
              </a:rPr>
              <a:t>Po skończeniu..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BC1F8F-D018-439F-09C2-DBBB5BD8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po rozwiązaniu danego zadania, najlepiej, żeby dziecko mogło od razu rozwiązać podobne, bo wtedy lepiej zapamięta, co w takich sytuacjach warto zrobić.</a:t>
            </a: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Tylko nie łudź się proszę, że jeden taki „pokaz” sprawi, że dziecko już będzie wiedzieć jak sobie radzić – aby dany proces myślowy wszedł nam „w krew” musimy go regularnie powtarzać.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jeszcze </a:t>
            </a:r>
            <a:r>
              <a:rPr lang="pl-PL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dwie ważne wskazówki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Nie daj się złapać na pierwsze „nie wiem”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Dzieci szybko uczą się, że te piękne „słowa-wytrychy” zapewniają szybką i mało je absorbującą pomoc. 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Segoe UI Emoji" panose="020B0502040204020203" pitchFamily="34" charset="0"/>
              </a:rPr>
              <a:t>😉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Dlatego zawsze dopytuj czego </a:t>
            </a:r>
            <a:r>
              <a:rPr lang="pl-PL" sz="1400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konkretnie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dziecko nie wie i jakiej pomocy potrzebuje.</a:t>
            </a: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0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Jeżeli dziecko próbowało samo poradzić sobie z jakimś zadaniem i mu nie wyszło, jest ryzyko, że poziom jego frustracji jest już (bardzo) wysoki… W tej sytuacji </a:t>
            </a:r>
            <a:r>
              <a:rPr lang="pl-PL" sz="1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wróćcie do lekcji dopiero, gdy dziecko się uspokoi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 jeżeli jest jeszcze małe, pomóż mu się uspokoić. 15-20 minut przerwy potrafi naprawdę zdziałać cuda. </a:t>
            </a:r>
            <a:r>
              <a:rPr lang="pl-PL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Segoe UI Emoji" panose="020B0502040204020203" pitchFamily="34" charset="0"/>
              </a:rPr>
              <a:t>😊</a:t>
            </a: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pl-PL" sz="14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endParaRPr lang="pl-PL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02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BC65CF7-1107-5190-82E8-3071D82C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500">
                <a:solidFill>
                  <a:schemeClr val="tx1"/>
                </a:solidFill>
              </a:rPr>
              <a:t>PODSUMOWANIE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CD5593-A15C-C222-4A40-BF483B5E7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da się sformułować gotowej recepty, jak pomagać dziecku. Do każdego należy podchodzić indywidualnie. </a:t>
            </a:r>
          </a:p>
          <a:p>
            <a:pPr algn="just">
              <a:lnSpc>
                <a:spcPct val="90000"/>
              </a:lnSpc>
            </a:pP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Rodzicielska „pierwsza pomoc” powinna być więc dostosowana do potrzeb dziecka, a </a:t>
            </a:r>
            <a:r>
              <a:rPr lang="pl-PL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odzice powinni dostarczać motywacji i stwarzać odpowiednie warunki do nauki. </a:t>
            </a:r>
          </a:p>
          <a:p>
            <a:pPr algn="just">
              <a:lnSpc>
                <a:spcPct val="90000"/>
              </a:lnSpc>
            </a:pP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Zacząć należy od uświadomienia dzieciom, że zdaniem rodziców, szkoła i postępy w nauce są czymś bardzo ważnym. </a:t>
            </a:r>
            <a:r>
              <a:rPr lang="pl-PL" sz="1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(choć wiele dzieci zajmuje buntowniczą postawę, tak naprawdę liczą się z opinią rodziców i chcą ich zadowolić. Jeżeli rodzice mówią, że nauka jest ważna, to dzieci również tak uważają. Jeżeli natomiast wyrażają się lekceważąco o szkole </a:t>
            </a:r>
            <a:br>
              <a:rPr lang="pl-PL" sz="1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nauczycielach, to nie powinno ich zaskoczyć, że dzieci będą powtarzać to samo. </a:t>
            </a: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Rodzic powinien pamiętać, że nauczyciel jest jego sprzymierzeńcem </a:t>
            </a:r>
            <a:b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wychowaniu, a nie wrogiem. </a:t>
            </a:r>
          </a:p>
          <a:p>
            <a:pPr algn="just">
              <a:lnSpc>
                <a:spcPct val="90000"/>
              </a:lnSpc>
            </a:pPr>
            <a:r>
              <a:rPr lang="pl-PL" sz="1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odzice winni utrzymywać stały kontakt ze szkołą, współpracować z nauczycielami i wychowawcą</a:t>
            </a:r>
            <a:r>
              <a:rPr lang="pl-PL" sz="1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bez względu czy ich dzieci osiągają sukcesy czy też porażki.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42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5E8A7BF3-362E-4417-EE2D-A83799BC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BADANIE W PORADNI PSYCHOLOGICZNO - PEDAGOGICZNEJ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F0B709-33CE-7EB7-177E-882C6D21B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6339115" cy="473995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</a:rPr>
              <a:t>Wielu rodziców ma obawy przed badaniem w poradni. Zupełnie niepotrzebnie! Skierowanie do poradni nie oznacza nic złego! Oznacza jedynie to, że rodzic szuka wsparcia w tym, żeby jak najbardziej dostosować metody wychowawcze oraz metody pracy w szkole do indywidualnego rozwoju dziecka. Opinia lub orzeczenie nie oznacza stygmatyzacji, oznacza jedynie to, że szkoła ma możliwości wyjść naprzeciw potrzebom ucznia. </a:t>
            </a:r>
            <a:r>
              <a:rPr lang="pl-PL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pl-PL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  <a:sym typeface="Wingdings" panose="05000000000000000000" pitchFamily="2" charset="2"/>
              </a:rPr>
              <a:t>O opinii lub orzeczeniu wiedzą wyłącznie nauczyciele, a informacja o jej posiadaniu nie widnieje na świadectwie.</a:t>
            </a:r>
          </a:p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  <a:sym typeface="Wingdings" panose="05000000000000000000" pitchFamily="2" charset="2"/>
              </a:rPr>
              <a:t>Proszę mieć również na uwadze, że szkoła ma obowiązek współpracować z instytucjami i nie może zaniechać działań, do których jest zobowiązana (GOPS, sąd, prokuratura..)</a:t>
            </a:r>
          </a:p>
          <a:p>
            <a:pPr marL="0" indent="0" algn="just">
              <a:buNone/>
            </a:pPr>
            <a:endParaRPr lang="pl-P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73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39EFB06-C62D-9109-60A1-BAA756B7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Na koniec zapamiętajmy, proszę..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4A0B3B-4FD8-4BCC-9BCF-E50F8D23F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To, czego młody człowiek potrzebuje najbardziej..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 otwarta przestrzeń do aktywnego słuchania go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możliwość zadawania pytań, eksperymentowania i swobodnej zabawy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 spokojna i życzliwa atmosfera, w której przebywa i się uczy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 czas na odpoczynek i własne zainteresowania</a:t>
            </a: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 też entuzjazm, czyli radość i przyjemność z naturalnego doświadczania, a tym samym uczenia się siebie i świata 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 przede wszystkim, pełen pasji, zaufany i dający mu poczucie bezpieczeństwa dorosły.</a:t>
            </a:r>
            <a:endParaRPr lang="pl-PL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980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4D881A6-3533-A1F1-E141-EADE3780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55482"/>
            <a:ext cx="8761413" cy="898674"/>
          </a:xfrm>
        </p:spPr>
        <p:txBody>
          <a:bodyPr anchor="b">
            <a:normAutofit/>
          </a:bodyPr>
          <a:lstStyle/>
          <a:p>
            <a:r>
              <a:rPr lang="pl-PL">
                <a:solidFill>
                  <a:schemeClr val="tx2"/>
                </a:solidFill>
              </a:rPr>
              <a:t>Na koniec zapamiętajmy, proszę..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43066D-1290-D072-57D5-3A359B357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Dziecko nie jest w stanie efektywnie się rozwinąć i właściwie spożytkować swojego naturalnego potencjału, jeśli nie zapewni mu się do tego odpowiednich warunków. </a:t>
            </a:r>
            <a:r>
              <a:rPr lang="pl-PL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Z całą pewnością nie należą do nich nieustanna krytyka, zamykanie się na jego potrzeby (zrozumienia, miłości, akceptacji, swobodnej eksploracji, ruchu etc.), presja i napięcia związane z ocenianiem.</a:t>
            </a:r>
            <a:endParaRPr lang="pl-PL" dirty="0">
              <a:solidFill>
                <a:schemeClr val="tx1"/>
              </a:solidFill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Bo czy miarą “sukcesów edukacyjnych” dziecka ma być liczba zdobytych na teście punktów (i zachwiane przy okazji zdrowie psychiczne), czy może posiadanie zdrowego poczucia własnej wartości, bycie silnym i wewnętrznie zmotywowanym do dalszej nauki i rozwoju? </a:t>
            </a:r>
            <a:r>
              <a:rPr lang="pl-PL" b="1" dirty="0">
                <a:solidFill>
                  <a:schemeClr val="tx1"/>
                </a:solidFill>
                <a:latin typeface="Garamond" panose="02020404030301010803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b="1" dirty="0">
              <a:solidFill>
                <a:schemeClr val="tx1"/>
              </a:solidFill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47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0872EA-F109-8088-E0DC-3940F5C38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079173"/>
            <a:ext cx="8182191" cy="37306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DZIĘKUJĘ PAŃSTWU ZA UWAGĘ </a:t>
            </a:r>
            <a:r>
              <a:rPr lang="pl-PL" sz="3200" b="1" dirty="0">
                <a:solidFill>
                  <a:schemeClr val="accent1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73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1E3ED4A-51AF-BE58-EC1A-E0D9A0A1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3200">
                <a:solidFill>
                  <a:schemeClr val="tx1"/>
                </a:solidFill>
              </a:rPr>
              <a:t>Marzenia..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3FE408-9898-B16C-2E39-C66FB9BA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3" y="662761"/>
            <a:ext cx="5302189" cy="5919116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spcAft>
                <a:spcPts val="800"/>
              </a:spcAft>
              <a:buNone/>
            </a:pPr>
            <a:r>
              <a:rPr lang="pl-PL" b="0" i="0" dirty="0">
                <a:solidFill>
                  <a:schemeClr val="tx1"/>
                </a:solidFill>
                <a:effectLst/>
                <a:latin typeface="SourceSansPro-Reg"/>
              </a:rPr>
              <a:t>Wielu rodziców marzy, by ich pociechy lepiej radziły sobie w szkole. Dostawały lepsze oceny, zawsze miały odrobione zadanie, by nie sprawiały problemów, </a:t>
            </a: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Calibri" panose="020F0502020204030204" pitchFamily="34" charset="0"/>
                <a:cs typeface="Times New Roman" panose="02020603050405020304" pitchFamily="18" charset="0"/>
              </a:rPr>
              <a:t>aby jego pociecha dobrze radziła sobie w szkole </a:t>
            </a:r>
            <a:br>
              <a:rPr lang="pl-PL" dirty="0">
                <a:solidFill>
                  <a:schemeClr val="tx1"/>
                </a:solidFill>
                <a:effectLst/>
                <a:latin typeface="NN-Dagny-Text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Calibri" panose="020F0502020204030204" pitchFamily="34" charset="0"/>
                <a:cs typeface="Times New Roman" panose="02020603050405020304" pitchFamily="18" charset="0"/>
              </a:rPr>
              <a:t>i zdobywała na klasówkach same dobre oceny. </a:t>
            </a:r>
            <a:r>
              <a:rPr lang="pl-PL" b="1" dirty="0">
                <a:solidFill>
                  <a:schemeClr val="tx1"/>
                </a:solidFill>
                <a:effectLst/>
                <a:latin typeface="NN-Dagny-Text-Light"/>
                <a:ea typeface="Calibri" panose="020F0502020204030204" pitchFamily="34" charset="0"/>
                <a:cs typeface="Times New Roman" panose="02020603050405020304" pitchFamily="18" charset="0"/>
              </a:rPr>
              <a:t>Gdy pojawiają się problemy, wiele osób próbuje je naprawić poprzez kary i nakazy </a:t>
            </a:r>
            <a:r>
              <a:rPr lang="pl-PL" dirty="0">
                <a:solidFill>
                  <a:schemeClr val="tx1"/>
                </a:solidFill>
                <a:effectLst/>
                <a:latin typeface="NN-Dagny-Text-Light"/>
                <a:ea typeface="Calibri" panose="020F0502020204030204" pitchFamily="34" charset="0"/>
                <a:cs typeface="Times New Roman" panose="02020603050405020304" pitchFamily="18" charset="0"/>
              </a:rPr>
              <a:t>związane z dłuższym spędzaniem czasu nad książkami.</a:t>
            </a:r>
            <a:endParaRPr lang="pl-PL" dirty="0">
              <a:solidFill>
                <a:schemeClr val="tx1"/>
              </a:solidFill>
              <a:latin typeface="SourceSansPro-Reg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l-PL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ourceSansPro-Reg"/>
              </a:rPr>
              <a:t>Jeśli jesteś rodzicem, to właśnie Ty </a:t>
            </a:r>
            <a: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SansPro-Reg"/>
              </a:rPr>
              <a:t>powinieneś </a:t>
            </a:r>
            <a:r>
              <a:rPr lang="pl-PL" b="1" i="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SourceSansPro-Reg"/>
              </a:rPr>
              <a:t>pomóc dziecku w nauce i osiągnięciu tych celów!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b="0" i="0" dirty="0">
              <a:solidFill>
                <a:schemeClr val="tx1"/>
              </a:solidFill>
              <a:effectLst/>
              <a:latin typeface="SourceSansPro-Reg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pl-PL" b="0" i="0" dirty="0">
                <a:solidFill>
                  <a:schemeClr val="tx1"/>
                </a:solidFill>
                <a:effectLst/>
                <a:latin typeface="SourceSansPro-Reg"/>
              </a:rPr>
              <a:t>W tym wystąpieniu podzielę się z Państwem wskazówkami, których zastosowanie poprawi oceny Twojego dziecka, a także zmieni postrzeganie na temat kar i nagród.</a:t>
            </a:r>
            <a:r>
              <a:rPr lang="pl-PL" b="0" i="0" dirty="0">
                <a:solidFill>
                  <a:schemeClr val="tx1"/>
                </a:solidFill>
                <a:effectLst/>
                <a:latin typeface="SourceSansPro-Bold"/>
              </a:rPr>
              <a:t> 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9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31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5" name="Rectangle 35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6" name="Group 37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39" name="Rectangle 38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9CE9563-0AD0-B932-B944-21B5E561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571500"/>
            <a:ext cx="9975429" cy="35832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SYSTEM KAR I NAGRÓD NIE JEST SKUTECZNY!</a:t>
            </a:r>
          </a:p>
        </p:txBody>
      </p:sp>
      <p:cxnSp>
        <p:nvCxnSpPr>
          <p:cNvPr id="47" name="Straight Connector 41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133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9B952D4-2C45-F76E-19B7-579B637A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ODOWIEDNIM ROZWIĄZANIEM WYCHOWAWCZYM?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7DBFAE-B5A7-1C09-651A-947A9AFDE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4"/>
            <a:ext cx="6017376" cy="5417975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1.Mózg nie uczy się w stresie </a:t>
            </a:r>
            <a:r>
              <a:rPr lang="pl-PL" sz="1500" dirty="0">
                <a:solidFill>
                  <a:schemeClr val="tx1"/>
                </a:solidFill>
              </a:rPr>
              <a:t>(tylko w spokoju i poczuciu bezpieczeństwa jesteśmy w stanie coś przyswoić) </a:t>
            </a:r>
            <a:br>
              <a:rPr lang="pl-PL" sz="1500" dirty="0">
                <a:solidFill>
                  <a:schemeClr val="tx1"/>
                </a:solidFill>
              </a:rPr>
            </a:br>
            <a:r>
              <a:rPr lang="pl-PL" sz="1500" b="1" dirty="0">
                <a:solidFill>
                  <a:schemeClr val="tx1"/>
                </a:solidFill>
              </a:rPr>
              <a:t>2.KARY UCZĄ PRZEDE WSZYSTKIM UNIKANIA KOLEJNEJ KARY </a:t>
            </a:r>
            <a:r>
              <a:rPr lang="pl-PL" sz="1500" dirty="0">
                <a:solidFill>
                  <a:schemeClr val="tx1"/>
                </a:solidFill>
              </a:rPr>
              <a:t>– a więc.. Kłamania (motywacja zewnętrzna)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3.</a:t>
            </a:r>
            <a:r>
              <a:rPr lang="pl-PL" sz="1500" i="0" dirty="0">
                <a:solidFill>
                  <a:schemeClr val="tx1"/>
                </a:solidFill>
                <a:effectLst/>
              </a:rPr>
              <a:t>Dzieci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, które doznają przemocy fizycznej w postaci kar cielesnych </a:t>
            </a:r>
            <a:r>
              <a:rPr lang="pl-PL" sz="1500" b="1" i="0" dirty="0">
                <a:solidFill>
                  <a:schemeClr val="tx1"/>
                </a:solidFill>
                <a:effectLst/>
              </a:rPr>
              <a:t>mogą rozwijać poważne zaburzenia psychiczne w postaci reakcji lękowych, depresyjnych, czy zachowań opozycyjno-buntowniczych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i="0" dirty="0">
                <a:solidFill>
                  <a:schemeClr val="tx1"/>
                </a:solidFill>
                <a:effectLst/>
              </a:rPr>
              <a:t>4.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Kara to jasny znak dla dziecka, że </a:t>
            </a:r>
            <a:r>
              <a:rPr lang="pl-PL" sz="1500" b="1" i="0" dirty="0">
                <a:solidFill>
                  <a:schemeClr val="tx1"/>
                </a:solidFill>
                <a:effectLst/>
              </a:rPr>
              <a:t>kiedy dzieje się coś trudnego, rodzic przestaje mu towarzyszyć, a każe radzić sobie samemu – rodzic wówczas pokazuje swoją słabość. 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Samemu przemyśleć, samemu się uspokoić.. Po takim doświadczeniu naszej pociesze trudno będzie się zwrócić do rodzica o pomoc, kiedy wpadnie w tarapaty. Będzie mu towarzyszyć obawa przed oceną.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500" b="1" dirty="0">
                <a:solidFill>
                  <a:schemeClr val="tx1"/>
                </a:solidFill>
              </a:rPr>
              <a:t>5.</a:t>
            </a:r>
            <a:r>
              <a:rPr lang="pl-PL" sz="1500" b="1" i="0" dirty="0">
                <a:solidFill>
                  <a:schemeClr val="tx1"/>
                </a:solidFill>
                <a:effectLst/>
              </a:rPr>
              <a:t> Kara wywołuje niechęć do karzącego i niechęć do współpracy z nim</a:t>
            </a:r>
            <a:r>
              <a:rPr lang="pl-PL" sz="1500" b="0" i="0" dirty="0">
                <a:solidFill>
                  <a:schemeClr val="tx1"/>
                </a:solidFill>
                <a:effectLst/>
              </a:rPr>
              <a:t>. (Długoterminowo osoby, które stosują kary mają mniej wpływu na zachowanie swoich dzieci.)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1500" b="0" i="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90000"/>
              </a:lnSpc>
              <a:buAutoNum type="arabicPeriod"/>
            </a:pPr>
            <a:endParaRPr lang="pl-PL" sz="1500" b="0" i="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90000"/>
              </a:lnSpc>
              <a:buAutoNum type="arabicPeriod"/>
            </a:pP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2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AF67C549-C038-D4B8-6097-8942DDC4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2C5D5D-BB8E-294E-F951-7099D77CA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860482" cy="532748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6.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 Kary powodują często bunt, chęć przeciwstawienia się.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Nawet jeśli dziecko nie komunikuje swojego oporu wprost, bo boi się reakcji dorosłego, to dalej jego myśli dotyczą raczej poczucia krzywdy niż chęci poprawy i zmiany swojego zachowania.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7.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 Kara opiera się na władzy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. Na założeniu, że jedna osoba, ma prawo decydować o tym, co ma robić (a czasem nawet, co myśleć) drugi człowiek. TO BARDZO NIEWŁAŚCIWE ZAŁOŻENIE – KAŻDY CZŁOWIEK MA PRAWO BYĆ SOBĄ I O SOBIE DECYDOWAĆ – wynika to z prawa przyrodzonego, naturalnego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8.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 Rodzic stosuje karę, żeby poradzić sobie z trudnymi emocjami, jakie w nim powstają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i często tłumaczy sobie zachowanie dziecka w kategoriach bardzie intencjonalnych i celowych zachowań niż gdyby nie zastosowała kary – po to, żeby móc sobie powiedzieć, że kara była konieczna – INTENCJONALNOŚĆ ZACHOWANIA I CELOWOŚĆ MOŻEMY STWIERDZIĆ DOPIERO PO ROZMOWIE Z DZIECKIEM, A NIE ODGÓRNIE JĄ ZAKŁADAĆ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1400" b="0" i="0" dirty="0">
              <a:solidFill>
                <a:schemeClr val="tx1"/>
              </a:solidFill>
              <a:effectLst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400" b="0" i="0" dirty="0">
              <a:solidFill>
                <a:schemeClr val="tx1"/>
              </a:solidFill>
              <a:effectLst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3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80F0D30-220D-E344-E81B-316D25978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11CE40-BC90-8BF6-2292-C42625C09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4"/>
            <a:ext cx="6132451" cy="5227475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10.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 Ludzie, którzy widzą, że kara nie działa wymyślają coraz mocniejsze kary.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Każda kara traci na wartości, dziecko przyzwyczaja się do niej i uczy się sobie z nią radzić. To powoduje, że pojawia się pokusa tego, żeby zastosować mocniejszą karę, skoro ta poprzednia nie robi wrażenia. To może doprowadzić do eskalacji, w której bardzo </a:t>
            </a:r>
            <a:r>
              <a:rPr lang="pl-PL" sz="1400" b="0" i="0" dirty="0" err="1">
                <a:solidFill>
                  <a:schemeClr val="tx1"/>
                </a:solidFill>
                <a:effectLst/>
              </a:rPr>
              <a:t>łątwo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 sięga się po coraz bardziej przemocowe metody.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11.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 Kara niszczy relację z dzieckiem.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Dziecku coraz trudniej jest uwierzyć, że dorosły robi mu przykrość dla jego dobra.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b="1" dirty="0">
                <a:solidFill>
                  <a:schemeClr val="tx1"/>
                </a:solidFill>
              </a:rPr>
              <a:t>12. </a:t>
            </a:r>
            <a:r>
              <a:rPr lang="pl-PL" sz="1400" b="1" i="0" dirty="0">
                <a:solidFill>
                  <a:schemeClr val="tx1"/>
                </a:solidFill>
                <a:effectLst/>
              </a:rPr>
              <a:t>Kara niszczy empatię karzącego.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Rodzic, który intencjonalnie robi przykrość dziecku, musi wyłączyć swoją empatię, żeby w ogóle mógł ukarać. Po wielu takich sytuacjach trudniej jest reagować empatycznie także w innych okolicznościach.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13. Kara zakłada złą wolę dziecka - mogło inaczej, a nie chciało.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To nie jest dobra baza do budowania bliskich relacji. Utwierdza rodziców w przekonaniu, że dzieci buntują się i rola rodzica polega na złamaniu ich woli i zmuszeniu ich do współpracy.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4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1F2FE372-8B76-1BBD-6B2E-C7F98164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pl-PL" sz="2200">
                <a:solidFill>
                  <a:schemeClr val="tx1"/>
                </a:solidFill>
              </a:rPr>
              <a:t>DLACZEGO KARY NIE SĄ ODPOWIEDNIM ROZWIĄZANIEM WYCHOWAWCZYM?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1536FE-B142-76DA-226F-62F321396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14. Osoby stosujące kary często nie biorą pod uwagę możliwości rozwojowych dzieci.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Wiele osób karząc dziecko nie ma rozeznania w tym, co może i potrafi zrobić dziecko w danym wieku, a co może być dla niego za trudne. Karzący rodzice nie maja też często rozeznania w potrzebach rozwojowych dzieci, bo większość zachowań, za które dzieci są karane, wynika z tego, że dziecko najlepiej jak potrafi stara się zaspokoić swoje potrzeby.</a:t>
            </a: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15.Kary uczą, że silniejszy wygrywa.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Taką postawę dzieci przenoszą potem na swoje relacje z innymi dziećmi, a także na relacje z innymi ludźmi w ogóle.</a:t>
            </a: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16. Kary są modelem tego, jak radzić sobie w konfliktach z ludźmi.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Pokazują, że w konfliktowej sytuacji zamiast szukać porozumienia, rozwiązań typu “wygrana - wygrana” wystarczy określić, kto jest silniejszy i ma władzę.</a:t>
            </a:r>
          </a:p>
          <a:p>
            <a:pPr marL="0" indent="0" algn="just" fontAlgn="base">
              <a:lnSpc>
                <a:spcPct val="90000"/>
              </a:lnSpc>
              <a:buNone/>
            </a:pPr>
            <a:r>
              <a:rPr lang="pl-PL" sz="1400" b="1" i="0" dirty="0">
                <a:solidFill>
                  <a:schemeClr val="tx1"/>
                </a:solidFill>
                <a:effectLst/>
              </a:rPr>
              <a:t>17. Kara nie uczy dobrego zachowania. </a:t>
            </a:r>
            <a:r>
              <a:rPr lang="pl-PL" sz="1400" b="0" i="0" dirty="0">
                <a:solidFill>
                  <a:schemeClr val="tx1"/>
                </a:solidFill>
                <a:effectLst/>
              </a:rPr>
              <a:t>Pokazuje dziecku, czego dorośli nie chcą, żeby robiło, ale nie uczy go, jak inaczej mogłoby się zachować, żeby zadbać o swoje potrzeby. Często dorośli, którzy stosują kary, sami nie mają pomysłu jak zachowaliby się w sytuacji podobnej do tej, w jakiej znalazło się dziecko.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01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261</TotalTime>
  <Words>4733</Words>
  <Application>Microsoft Office PowerPoint</Application>
  <PresentationFormat>Panoramiczny</PresentationFormat>
  <Paragraphs>201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9" baseType="lpstr">
      <vt:lpstr>Arial</vt:lpstr>
      <vt:lpstr>Calibri</vt:lpstr>
      <vt:lpstr>Century Gothic</vt:lpstr>
      <vt:lpstr>Garamond</vt:lpstr>
      <vt:lpstr>NN-Dagny-Text-Light</vt:lpstr>
      <vt:lpstr>Open Sans</vt:lpstr>
      <vt:lpstr>SourceSansPro-Bold</vt:lpstr>
      <vt:lpstr>SourceSansPro-Reg</vt:lpstr>
      <vt:lpstr>Symbol</vt:lpstr>
      <vt:lpstr>Times New Roman</vt:lpstr>
      <vt:lpstr>Titillium Web</vt:lpstr>
      <vt:lpstr>Wingdings 3</vt:lpstr>
      <vt:lpstr>Jon (sala konferencyjna)</vt:lpstr>
      <vt:lpstr>Jak rodzic może pomóc dziecku w nauce?  O sposobach motywacji do nauki oraz  o tym, dlaczego KARY NIE SĄ skutecznym rozwiązaniem wychowawczym?</vt:lpstr>
      <vt:lpstr>Zacznę od tego, że..</vt:lpstr>
      <vt:lpstr>Myślę, że..</vt:lpstr>
      <vt:lpstr>Marzenia..</vt:lpstr>
      <vt:lpstr>SYSTEM KAR I NAGRÓD NIE JEST SKUTECZNY!</vt:lpstr>
      <vt:lpstr>DLACZEGO KARY NIE SĄ ODOWIEDNIM ROZWIĄZANIEM WYCHOWAWCZYM?</vt:lpstr>
      <vt:lpstr>DLACZEGO KARY NIE SĄ ODPOWIEDNIM ROZWIĄZANIEM WYCHOWAWCZYM?</vt:lpstr>
      <vt:lpstr>DLACZEGO KARY NIE SĄ ODPOWIEDNIM ROZWIĄZANIEM WYCHOWAWCZYM?</vt:lpstr>
      <vt:lpstr>DLACZEGO KARY NIE SĄ ODPOWIEDNIM ROZWIĄZANIEM WYCHOWAWCZYM?</vt:lpstr>
      <vt:lpstr>DLACZEGO KARY NIE SĄ ODPOWIEDNIM ROZWIĄZANIEM WYCHOWAWCZYM?</vt:lpstr>
      <vt:lpstr>DLACZEGO KARY NIE SĄ ODPOWIEDNIM ROZWIĄZANIEM WYCHOWAWCZYM?</vt:lpstr>
      <vt:lpstr>DLACZEGO KARY NIE SĄ ODPOWIEDNIM ROZWIĄZANIEM WYCHOWAWCZYM?</vt:lpstr>
      <vt:lpstr>Zanim przejdę do sposobów zwiększenia motywacji u Państwa dzieci, zapamiętajmy..</vt:lpstr>
      <vt:lpstr>Prezentacja programu PowerPoint</vt:lpstr>
      <vt:lpstr>ŹRÓDŁA TRUDNOŚCI W NAUCE</vt:lpstr>
      <vt:lpstr>Wśród elementów warunkujących powodzenie w nauce należy wymienić: </vt:lpstr>
      <vt:lpstr>Motywacja wewnętrzna</vt:lpstr>
      <vt:lpstr>Motywacja zewnętrzna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JAK MOGĘ POMÓC SWOJEMU DZIECKU W NAUCE?</vt:lpstr>
      <vt:lpstr>Gdy nadchodzi czas nauki.. Jak zacząć?</vt:lpstr>
      <vt:lpstr>Gdy zadanie okazuje się za trudne..</vt:lpstr>
      <vt:lpstr>Po skończeniu..</vt:lpstr>
      <vt:lpstr>PODSUMOWANIE</vt:lpstr>
      <vt:lpstr>BADANIE W PORADNI PSYCHOLOGICZNO - PEDAGOGICZNEJ</vt:lpstr>
      <vt:lpstr>Na koniec zapamiętajmy, proszę..</vt:lpstr>
      <vt:lpstr>Na koniec zapamiętajmy, proszę..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rodzic może pomóc dziecku w nauce?</dc:title>
  <dc:creator>Patrycja Pasik</dc:creator>
  <cp:lastModifiedBy>Patrycja Pasik</cp:lastModifiedBy>
  <cp:revision>16</cp:revision>
  <dcterms:created xsi:type="dcterms:W3CDTF">2023-02-02T09:56:04Z</dcterms:created>
  <dcterms:modified xsi:type="dcterms:W3CDTF">2023-02-08T07:12:16Z</dcterms:modified>
</cp:coreProperties>
</file>