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2" r:id="rId6"/>
    <p:sldId id="263" r:id="rId7"/>
    <p:sldId id="264" r:id="rId8"/>
    <p:sldId id="265" r:id="rId9"/>
    <p:sldId id="266" r:id="rId10"/>
    <p:sldId id="269" r:id="rId11"/>
    <p:sldId id="270" r:id="rId12"/>
    <p:sldId id="267" r:id="rId13"/>
    <p:sldId id="268" r:id="rId14"/>
    <p:sldId id="271" r:id="rId15"/>
    <p:sldId id="272" r:id="rId16"/>
    <p:sldId id="25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C7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102"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pl-PL" smtClean="0"/>
              <a:t>Kliknij, aby edytować styl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2/7/2019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pl-PL" smtClean="0"/>
              <a:t>Kliknij ikonę, aby dodać obraz</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pl-PL" smtClean="0"/>
              <a:t>Kliknij, aby edytować styl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pl-PL" smtClean="0"/>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pl-PL" smtClean="0"/>
              <a:t>Kliknij, aby edytować styl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smtClean="0"/>
              <a:t>Kliknij ikonę, aby dodać obraz</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smtClean="0"/>
              <a:t>Kliknij ikonę, aby dodać obraz</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smtClean="0"/>
              <a:t>Kliknij ikonę, aby dodać obraz</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pl-PL" smtClean="0"/>
              <a:t>Kliknij, aby edytować styl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48A87A34-81AB-432B-8DAE-1953F412C126}" type="datetimeFigureOut">
              <a:rPr lang="en-US" dirty="0"/>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41410" y="3073397"/>
            <a:ext cx="4878391" cy="2717801"/>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72200" y="3073397"/>
            <a:ext cx="4875210" cy="2717801"/>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2/7/2019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poradnikzdrowie.p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32019" y="633208"/>
            <a:ext cx="10206430" cy="1754326"/>
          </a:xfrm>
          <a:prstGeom prst="rect">
            <a:avLst/>
          </a:prstGeom>
          <a:noFill/>
        </p:spPr>
        <p:txBody>
          <a:bodyPr wrap="square" lIns="91440" tIns="45720" rIns="91440" bIns="45720">
            <a:spAutoFit/>
          </a:bodyPr>
          <a:lstStyle/>
          <a:p>
            <a:pPr algn="ctr"/>
            <a:r>
              <a:rPr lang="pl-PL"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Zdrowie psychiczne – podstawa zdrowia ogólnego</a:t>
            </a:r>
            <a:endParaRPr lang="pl-P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4098" name="Picture 2" descr="Group of people with psychology or psychiatric problem. Illness men in anxiety disorder. Phobia, suicide, fear and other mental disorder vector illustration group of people with psychology or psychiatric problem illness men in anxiety disorder phobia suicide fear and other mental disorder vector illustration - stockowe grafiki wektorowe i wiÄcej obrazÃ³w osamotnienie royalty-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833" y="2596564"/>
            <a:ext cx="9237078" cy="37976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93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85265" y="209444"/>
            <a:ext cx="9905998" cy="1478570"/>
          </a:xfrm>
        </p:spPr>
        <p:txBody>
          <a:bodyPr/>
          <a:lstStyle/>
          <a:p>
            <a:pPr algn="ctr"/>
            <a:r>
              <a:rPr lang="pl-PL" dirty="0" smtClean="0"/>
              <a:t>Zaburzenia nerwicowe (lękowe)</a:t>
            </a:r>
            <a:endParaRPr lang="pl-PL" dirty="0"/>
          </a:p>
        </p:txBody>
      </p:sp>
      <p:sp>
        <p:nvSpPr>
          <p:cNvPr id="3" name="Symbol zastępczy zawartości 2"/>
          <p:cNvSpPr>
            <a:spLocks noGrp="1"/>
          </p:cNvSpPr>
          <p:nvPr>
            <p:ph idx="1"/>
          </p:nvPr>
        </p:nvSpPr>
        <p:spPr>
          <a:xfrm>
            <a:off x="1141412" y="1499937"/>
            <a:ext cx="9919067" cy="4749679"/>
          </a:xfrm>
        </p:spPr>
        <p:txBody>
          <a:bodyPr/>
          <a:lstStyle/>
          <a:p>
            <a:pPr marL="0" indent="0">
              <a:buNone/>
            </a:pPr>
            <a:r>
              <a:rPr lang="pl-PL" dirty="0" smtClean="0"/>
              <a:t>Potocznie nazywane nerwicami. Jest to </a:t>
            </a:r>
            <a:r>
              <a:rPr lang="pl-PL" b="1" dirty="0" smtClean="0"/>
              <a:t>grupa </a:t>
            </a:r>
            <a:r>
              <a:rPr lang="pl-PL" b="1" dirty="0"/>
              <a:t>bardzo różnorodnych </a:t>
            </a:r>
            <a:r>
              <a:rPr lang="pl-PL" b="1" dirty="0" smtClean="0"/>
              <a:t>zaburzeń. </a:t>
            </a:r>
            <a:r>
              <a:rPr lang="pl-PL" dirty="0"/>
              <a:t>Dla zaburzeń nerwicowych </a:t>
            </a:r>
            <a:r>
              <a:rPr lang="pl-PL" dirty="0" smtClean="0"/>
              <a:t>charakterystyczne </a:t>
            </a:r>
            <a:r>
              <a:rPr lang="pl-PL" dirty="0"/>
              <a:t>jest </a:t>
            </a:r>
            <a:r>
              <a:rPr lang="pl-PL" dirty="0" smtClean="0"/>
              <a:t>to, że pacjent zazwyczaj </a:t>
            </a:r>
            <a:r>
              <a:rPr lang="pl-PL" dirty="0"/>
              <a:t>zdaje sobie sprawę z </a:t>
            </a:r>
            <a:r>
              <a:rPr lang="pl-PL" dirty="0" smtClean="0"/>
              <a:t>irracjonalności swoich objawów, ale i tak przeżywa </a:t>
            </a:r>
            <a:r>
              <a:rPr lang="pl-PL" dirty="0"/>
              <a:t>lęk z nimi </a:t>
            </a:r>
            <a:r>
              <a:rPr lang="pl-PL" dirty="0" smtClean="0"/>
              <a:t>związany. Tym różni się od psychozy. Zaliczmy do nich:</a:t>
            </a:r>
          </a:p>
          <a:p>
            <a:r>
              <a:rPr lang="pl-PL" sz="2000" dirty="0"/>
              <a:t>zaburzenia lękowe, w tym </a:t>
            </a:r>
            <a:r>
              <a:rPr lang="pl-PL" sz="2000" dirty="0" smtClean="0"/>
              <a:t>fobie</a:t>
            </a:r>
            <a:endParaRPr lang="pl-PL" sz="2000" dirty="0"/>
          </a:p>
          <a:p>
            <a:r>
              <a:rPr lang="pl-PL" sz="2000" dirty="0"/>
              <a:t>zaburzenie </a:t>
            </a:r>
            <a:r>
              <a:rPr lang="pl-PL" sz="2000" dirty="0" smtClean="0"/>
              <a:t>obsesyjno-</a:t>
            </a:r>
            <a:r>
              <a:rPr lang="pl-PL" sz="2000" dirty="0" err="1" smtClean="0"/>
              <a:t>kompulsyjne</a:t>
            </a:r>
            <a:endParaRPr lang="pl-PL" sz="2000" dirty="0" smtClean="0"/>
          </a:p>
          <a:p>
            <a:r>
              <a:rPr lang="pl-PL" sz="2000" dirty="0" smtClean="0"/>
              <a:t>reakcje </a:t>
            </a:r>
            <a:r>
              <a:rPr lang="pl-PL" sz="2000" dirty="0"/>
              <a:t>na ciężki stres i zaburzenia </a:t>
            </a:r>
            <a:r>
              <a:rPr lang="pl-PL" sz="2000" dirty="0" smtClean="0"/>
              <a:t>adaptacyjne</a:t>
            </a:r>
            <a:endParaRPr lang="pl-PL" sz="2000" dirty="0"/>
          </a:p>
          <a:p>
            <a:r>
              <a:rPr lang="pl-PL" sz="2000" dirty="0"/>
              <a:t>zaburzenia dysocjacyjne </a:t>
            </a:r>
          </a:p>
          <a:p>
            <a:r>
              <a:rPr lang="pl-PL" sz="2000" dirty="0" smtClean="0"/>
              <a:t>zaburzenia </a:t>
            </a:r>
            <a:r>
              <a:rPr lang="pl-PL" sz="2000" dirty="0"/>
              <a:t>występujące pod postacią </a:t>
            </a:r>
            <a:r>
              <a:rPr lang="pl-PL" sz="2000" dirty="0" smtClean="0"/>
              <a:t>somatyczną </a:t>
            </a:r>
            <a:endParaRPr lang="pl-PL" sz="2000" dirty="0"/>
          </a:p>
          <a:p>
            <a:pPr marL="0" indent="0">
              <a:buNone/>
            </a:pPr>
            <a:endParaRPr lang="pl-PL" dirty="0"/>
          </a:p>
        </p:txBody>
      </p:sp>
      <p:pic>
        <p:nvPicPr>
          <p:cNvPr id="3074" name="Picture 2" descr="Social anxiety disorder, social phobia concept. Depressed young man in the crowd of silhouettes. Vector illustration, isolated on white. social anxiety disorder social phobia concept depressed young man in the crowd of silhouettes vector illustration isolated on white - stockowe grafiki wektorowe i wiÄcej obrazÃ³w nastolatek royalty-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430" y="3524836"/>
            <a:ext cx="2964196" cy="29641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505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85266" y="166747"/>
            <a:ext cx="9905998" cy="1478570"/>
          </a:xfrm>
        </p:spPr>
        <p:txBody>
          <a:bodyPr/>
          <a:lstStyle/>
          <a:p>
            <a:pPr algn="ctr"/>
            <a:r>
              <a:rPr lang="pl-PL" dirty="0" smtClean="0"/>
              <a:t>Fobia społeczna</a:t>
            </a:r>
            <a:endParaRPr lang="pl-PL" dirty="0"/>
          </a:p>
        </p:txBody>
      </p:sp>
      <p:sp>
        <p:nvSpPr>
          <p:cNvPr id="3" name="Symbol zastępczy zawartości 2"/>
          <p:cNvSpPr>
            <a:spLocks noGrp="1"/>
          </p:cNvSpPr>
          <p:nvPr>
            <p:ph idx="1"/>
          </p:nvPr>
        </p:nvSpPr>
        <p:spPr>
          <a:xfrm>
            <a:off x="972971" y="1463423"/>
            <a:ext cx="7933574" cy="4913314"/>
          </a:xfrm>
        </p:spPr>
        <p:txBody>
          <a:bodyPr>
            <a:normAutofit fontScale="92500" lnSpcReduction="10000"/>
          </a:bodyPr>
          <a:lstStyle/>
          <a:p>
            <a:r>
              <a:rPr lang="pl-PL" dirty="0" smtClean="0"/>
              <a:t>Najczęściej diagnozowane zaburzenie psychiczne</a:t>
            </a:r>
          </a:p>
          <a:p>
            <a:r>
              <a:rPr lang="pl-PL" dirty="0" smtClean="0"/>
              <a:t>Często mylone z nieśmiałością</a:t>
            </a:r>
          </a:p>
          <a:p>
            <a:r>
              <a:rPr lang="pl-PL" dirty="0" smtClean="0"/>
              <a:t>Najczęściej objawia się w okresie dojrzewania </a:t>
            </a:r>
          </a:p>
          <a:p>
            <a:r>
              <a:rPr lang="pl-PL" dirty="0"/>
              <a:t>W</a:t>
            </a:r>
            <a:r>
              <a:rPr lang="pl-PL" dirty="0" smtClean="0"/>
              <a:t>ystępuje lęk </a:t>
            </a:r>
            <a:r>
              <a:rPr lang="pl-PL" dirty="0"/>
              <a:t>m.in. przed oceną i </a:t>
            </a:r>
            <a:r>
              <a:rPr lang="pl-PL" dirty="0" smtClean="0"/>
              <a:t>ośmieszeniem, skompromitowaniem </a:t>
            </a:r>
            <a:r>
              <a:rPr lang="pl-PL" dirty="0"/>
              <a:t>przed innymi </a:t>
            </a:r>
            <a:r>
              <a:rPr lang="pl-PL" dirty="0" smtClean="0"/>
              <a:t>ludźmi, obawa przed publicznymi wystąpieniami, jedzeniem w miejscach publicznych, odzywaniem się.  Do tego dochodzą objawy somatyczne: duszności, kołatanie serca, </a:t>
            </a:r>
            <a:r>
              <a:rPr lang="pl-PL" dirty="0" err="1" smtClean="0"/>
              <a:t>nadpotliwość</a:t>
            </a:r>
            <a:r>
              <a:rPr lang="pl-PL" dirty="0" smtClean="0"/>
              <a:t>, drżenie rąk i głosu, nudności, co jeszcze bardziej potęguje lęk.</a:t>
            </a:r>
          </a:p>
          <a:p>
            <a:r>
              <a:rPr lang="pl-PL" dirty="0" smtClean="0"/>
              <a:t>W leczeniu stosuje się terapię poznawczo-behawioralną oraz leki zmniejszające lęk.</a:t>
            </a:r>
            <a:endParaRPr lang="pl-PL" dirty="0"/>
          </a:p>
        </p:txBody>
      </p:sp>
      <p:pic>
        <p:nvPicPr>
          <p:cNvPr id="1026" name="Picture 2" descr="Znalezione obrazy dla zapytania fobia spoÅeczna graf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460" y="906032"/>
            <a:ext cx="2726404" cy="27264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Podobny obra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0568" y="3864455"/>
            <a:ext cx="2383422" cy="23834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700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1412" y="177360"/>
            <a:ext cx="9905998" cy="1478570"/>
          </a:xfrm>
        </p:spPr>
        <p:txBody>
          <a:bodyPr/>
          <a:lstStyle/>
          <a:p>
            <a:pPr algn="ctr"/>
            <a:r>
              <a:rPr lang="pl-PL" dirty="0" smtClean="0"/>
              <a:t>Zaburzenia adaptacyjne</a:t>
            </a:r>
            <a:endParaRPr lang="pl-PL" dirty="0"/>
          </a:p>
        </p:txBody>
      </p:sp>
      <p:sp>
        <p:nvSpPr>
          <p:cNvPr id="3" name="Symbol zastępczy zawartości 2"/>
          <p:cNvSpPr>
            <a:spLocks noGrp="1"/>
          </p:cNvSpPr>
          <p:nvPr>
            <p:ph idx="1"/>
          </p:nvPr>
        </p:nvSpPr>
        <p:spPr>
          <a:xfrm>
            <a:off x="1237664" y="1575717"/>
            <a:ext cx="9905999" cy="4784977"/>
          </a:xfrm>
        </p:spPr>
        <p:txBody>
          <a:bodyPr>
            <a:normAutofit/>
          </a:bodyPr>
          <a:lstStyle/>
          <a:p>
            <a:pPr marL="0" indent="0">
              <a:buNone/>
            </a:pPr>
            <a:r>
              <a:rPr lang="pl-PL" sz="2000" dirty="0" smtClean="0"/>
              <a:t>Ostra reakcja na stres; powstałe na skutek problemów z dostosowaniem się do nowych okoliczności życiowych (rodzicielstwo, pójście do szkoły lub pracy, utrata bliskiej osoby, choroba itp.)</a:t>
            </a:r>
          </a:p>
          <a:p>
            <a:pPr marL="0" indent="0">
              <a:buNone/>
            </a:pPr>
            <a:r>
              <a:rPr lang="pl-PL" sz="1800" dirty="0" smtClean="0"/>
              <a:t>Mogą utrudniać funkcjonowanie i efektywne działanie. Objawiają się :</a:t>
            </a:r>
          </a:p>
          <a:p>
            <a:r>
              <a:rPr lang="pl-PL" sz="1800" dirty="0" smtClean="0"/>
              <a:t>Niepewnością i poczuciem bezradności</a:t>
            </a:r>
          </a:p>
          <a:p>
            <a:r>
              <a:rPr lang="pl-PL" sz="1800" dirty="0" smtClean="0"/>
              <a:t>Rozdrażnieniem i rozchwianiem emocjonalnym </a:t>
            </a:r>
          </a:p>
          <a:p>
            <a:r>
              <a:rPr lang="pl-PL" sz="1800" dirty="0" smtClean="0"/>
              <a:t>Przygnębieniem, czasami lękiem </a:t>
            </a:r>
          </a:p>
          <a:p>
            <a:pPr marL="0" indent="0">
              <a:buNone/>
            </a:pPr>
            <a:endParaRPr lang="pl-PL" sz="1800" dirty="0" smtClean="0"/>
          </a:p>
          <a:p>
            <a:pPr marL="0" indent="0">
              <a:buNone/>
            </a:pPr>
            <a:r>
              <a:rPr lang="pl-PL" sz="2000" dirty="0" smtClean="0"/>
              <a:t>W leczeniu stosuje się terapie(poznawczo – behawioralne, rodzinne), czasem pomaga kilka rozmów z psychologiem; przy nasilonych objawach środki farmakologiczne</a:t>
            </a:r>
            <a:r>
              <a:rPr lang="pl-PL" sz="1800" dirty="0" smtClean="0"/>
              <a:t>.</a:t>
            </a:r>
            <a:endParaRPr lang="pl-PL" sz="1800" dirty="0"/>
          </a:p>
        </p:txBody>
      </p:sp>
    </p:spTree>
    <p:extLst>
      <p:ext uri="{BB962C8B-B14F-4D97-AF65-F5344CB8AC3E}">
        <p14:creationId xmlns:p14="http://schemas.microsoft.com/office/powerpoint/2010/main" val="3926997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81870" y="-83746"/>
            <a:ext cx="9905998" cy="1478570"/>
          </a:xfrm>
        </p:spPr>
        <p:txBody>
          <a:bodyPr/>
          <a:lstStyle/>
          <a:p>
            <a:pPr algn="ctr"/>
            <a:r>
              <a:rPr lang="pl-PL" dirty="0" smtClean="0"/>
              <a:t>uzależnienia</a:t>
            </a:r>
            <a:endParaRPr lang="pl-PL" dirty="0"/>
          </a:p>
        </p:txBody>
      </p:sp>
      <p:sp>
        <p:nvSpPr>
          <p:cNvPr id="3" name="Symbol zastępczy zawartości 2"/>
          <p:cNvSpPr>
            <a:spLocks noGrp="1"/>
          </p:cNvSpPr>
          <p:nvPr>
            <p:ph idx="1"/>
          </p:nvPr>
        </p:nvSpPr>
        <p:spPr>
          <a:xfrm>
            <a:off x="1008354" y="1080417"/>
            <a:ext cx="9879514" cy="4969462"/>
          </a:xfrm>
        </p:spPr>
        <p:txBody>
          <a:bodyPr>
            <a:normAutofit fontScale="25000" lnSpcReduction="20000"/>
          </a:bodyPr>
          <a:lstStyle/>
          <a:p>
            <a:pPr marL="0" indent="0">
              <a:buNone/>
            </a:pPr>
            <a:r>
              <a:rPr lang="pl-PL" sz="7400" dirty="0" smtClean="0"/>
              <a:t> </a:t>
            </a:r>
            <a:r>
              <a:rPr lang="pl-PL" sz="8000" dirty="0"/>
              <a:t>N</a:t>
            </a:r>
            <a:r>
              <a:rPr lang="pl-PL" sz="8000" dirty="0" smtClean="0"/>
              <a:t>abyty </a:t>
            </a:r>
            <a:r>
              <a:rPr lang="pl-PL" sz="8000" dirty="0"/>
              <a:t>stan zaburzenia zdrowia psychicznego i fizycznego, który charakteryzuje się okresowym lub stałym przymusem wykonywania określonej czynności lub zażywania </a:t>
            </a:r>
            <a:r>
              <a:rPr lang="pl-PL" sz="8000" u="sng" dirty="0" smtClean="0"/>
              <a:t> substancji chemicznej.  </a:t>
            </a:r>
            <a:endParaRPr lang="pl-PL" sz="8000" u="sng" dirty="0"/>
          </a:p>
          <a:p>
            <a:pPr marL="0" indent="0">
              <a:buNone/>
            </a:pPr>
            <a:r>
              <a:rPr lang="pl-PL" sz="9600" u="sng" dirty="0" smtClean="0"/>
              <a:t>Najpierw uzależniamy się psychicznie </a:t>
            </a:r>
            <a:r>
              <a:rPr lang="pl-PL" sz="7400" u="sng" dirty="0" smtClean="0"/>
              <a:t>(silna potrzeba wykonywania jakiejś czynności lub zażywania substancji, ale bez fizjologicznych następstw</a:t>
            </a:r>
            <a:r>
              <a:rPr lang="pl-PL" sz="9600" u="sng" dirty="0" smtClean="0"/>
              <a:t>), a dopiero potem fizycznie </a:t>
            </a:r>
            <a:r>
              <a:rPr lang="pl-PL" sz="7400" u="sng" dirty="0" smtClean="0"/>
              <a:t>(potrzeba uwarunkowana objawami fizjologicznymi, np. bóle, wymioty, drżenie mięśni).</a:t>
            </a:r>
          </a:p>
          <a:p>
            <a:pPr marL="0" indent="0">
              <a:buNone/>
            </a:pPr>
            <a:r>
              <a:rPr lang="pl-PL" sz="7400" u="sng" dirty="0" smtClean="0"/>
              <a:t>Rodzajem uzależnienia psychicznego są zaburzenia behawioralne – wywoływane przez przyziemne czynności. Najczęstsze i pojawiające się częściej współcześnie są uzależnienia od:</a:t>
            </a:r>
          </a:p>
          <a:p>
            <a:pPr algn="just"/>
            <a:r>
              <a:rPr lang="pl-PL" sz="7400" u="sng" dirty="0" smtClean="0"/>
              <a:t>Hazardu</a:t>
            </a:r>
          </a:p>
          <a:p>
            <a:pPr algn="just"/>
            <a:r>
              <a:rPr lang="pl-PL" sz="7400" u="sng" dirty="0" smtClean="0"/>
              <a:t>Zakupów </a:t>
            </a:r>
          </a:p>
          <a:p>
            <a:pPr algn="just"/>
            <a:r>
              <a:rPr lang="pl-PL" sz="7400" u="sng" dirty="0" smtClean="0"/>
              <a:t>Internetu</a:t>
            </a:r>
          </a:p>
          <a:p>
            <a:pPr algn="just"/>
            <a:r>
              <a:rPr lang="pl-PL" sz="7400" u="sng" dirty="0" smtClean="0"/>
              <a:t>Pracy</a:t>
            </a:r>
          </a:p>
          <a:p>
            <a:pPr algn="just"/>
            <a:r>
              <a:rPr lang="pl-PL" sz="7400" u="sng" dirty="0" smtClean="0"/>
              <a:t>Seksu</a:t>
            </a:r>
          </a:p>
          <a:p>
            <a:endParaRPr lang="pl-PL" sz="3800" u="sng" dirty="0" smtClean="0"/>
          </a:p>
          <a:p>
            <a:pPr marL="0" indent="0">
              <a:buNone/>
            </a:pPr>
            <a:endParaRPr lang="pl-PL" u="sng" dirty="0" smtClean="0"/>
          </a:p>
          <a:p>
            <a:pPr marL="0" indent="0">
              <a:buNone/>
            </a:pPr>
            <a:endParaRPr lang="pl-PL" u="sng" dirty="0" smtClean="0"/>
          </a:p>
          <a:p>
            <a:pPr marL="0" indent="0">
              <a:buNone/>
            </a:pPr>
            <a:r>
              <a:rPr lang="pl-PL" u="sng" dirty="0" smtClean="0"/>
              <a:t> </a:t>
            </a:r>
          </a:p>
          <a:p>
            <a:pPr marL="0" indent="0">
              <a:buNone/>
            </a:pPr>
            <a:endParaRPr lang="pl-PL" dirty="0"/>
          </a:p>
        </p:txBody>
      </p:sp>
      <p:pic>
        <p:nvPicPr>
          <p:cNvPr id="2050" name="Picture 2" descr="Znalezione obrazy dla zapytania uzaleÅ¼nie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4404" y="4082631"/>
            <a:ext cx="2602664" cy="17326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Znalezione obrazy dla zapytania uzaleÅ¼nie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443" y="4686301"/>
            <a:ext cx="2640473" cy="17603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254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1412" y="281634"/>
            <a:ext cx="9905998" cy="1478570"/>
          </a:xfrm>
        </p:spPr>
        <p:txBody>
          <a:bodyPr/>
          <a:lstStyle/>
          <a:p>
            <a:pPr algn="ctr"/>
            <a:r>
              <a:rPr lang="pl-PL" dirty="0" smtClean="0"/>
              <a:t>Jak dbać o zdrowie psychiczne?</a:t>
            </a:r>
            <a:endParaRPr lang="pl-PL" dirty="0"/>
          </a:p>
        </p:txBody>
      </p:sp>
      <p:sp>
        <p:nvSpPr>
          <p:cNvPr id="3" name="Symbol zastępczy zawartości 2"/>
          <p:cNvSpPr>
            <a:spLocks noGrp="1"/>
          </p:cNvSpPr>
          <p:nvPr>
            <p:ph idx="1"/>
          </p:nvPr>
        </p:nvSpPr>
        <p:spPr>
          <a:xfrm>
            <a:off x="906378" y="1419726"/>
            <a:ext cx="10141032" cy="5149516"/>
          </a:xfrm>
        </p:spPr>
        <p:txBody>
          <a:bodyPr>
            <a:normAutofit/>
          </a:bodyPr>
          <a:lstStyle/>
          <a:p>
            <a:r>
              <a:rPr lang="pl-PL" sz="2500" b="1" dirty="0"/>
              <a:t> 1.Śmiej się</a:t>
            </a:r>
            <a:r>
              <a:rPr lang="pl-PL" sz="2500" dirty="0"/>
              <a:t> </a:t>
            </a:r>
            <a:endParaRPr lang="pl-PL" sz="2500" dirty="0" smtClean="0"/>
          </a:p>
          <a:p>
            <a:r>
              <a:rPr lang="pl-PL" sz="2500" b="1" dirty="0" smtClean="0"/>
              <a:t>2</a:t>
            </a:r>
            <a:r>
              <a:rPr lang="pl-PL" sz="2500" b="1" dirty="0"/>
              <a:t>. Ruszaj się</a:t>
            </a:r>
            <a:r>
              <a:rPr lang="pl-PL" sz="2500" dirty="0"/>
              <a:t> </a:t>
            </a:r>
            <a:endParaRPr lang="pl-PL" sz="2500" dirty="0" smtClean="0"/>
          </a:p>
          <a:p>
            <a:r>
              <a:rPr lang="pl-PL" sz="2500" b="1" dirty="0" smtClean="0"/>
              <a:t> </a:t>
            </a:r>
            <a:r>
              <a:rPr lang="pl-PL" sz="2500" b="1" dirty="0"/>
              <a:t>3. </a:t>
            </a:r>
            <a:r>
              <a:rPr lang="pl-PL" sz="2500" b="1" dirty="0" smtClean="0"/>
              <a:t>Odpoczywaj</a:t>
            </a:r>
            <a:endParaRPr lang="pl-PL" sz="2500" dirty="0"/>
          </a:p>
          <a:p>
            <a:r>
              <a:rPr lang="pl-PL" sz="2500" b="1" dirty="0"/>
              <a:t> 4. Korzystaj ze światła słonecznego</a:t>
            </a:r>
            <a:r>
              <a:rPr lang="pl-PL" sz="2500" dirty="0"/>
              <a:t> </a:t>
            </a:r>
            <a:endParaRPr lang="pl-PL" sz="2500" dirty="0" smtClean="0"/>
          </a:p>
          <a:p>
            <a:r>
              <a:rPr lang="pl-PL" sz="2500" b="1" dirty="0" smtClean="0"/>
              <a:t> </a:t>
            </a:r>
            <a:r>
              <a:rPr lang="pl-PL" sz="2500" b="1" dirty="0"/>
              <a:t>5. Rozwijaj swoje zainteresowania</a:t>
            </a:r>
            <a:r>
              <a:rPr lang="pl-PL" sz="2500" dirty="0"/>
              <a:t> </a:t>
            </a:r>
            <a:endParaRPr lang="pl-PL" sz="2500" dirty="0" smtClean="0"/>
          </a:p>
          <a:p>
            <a:r>
              <a:rPr lang="pl-PL" sz="2500" b="1" dirty="0" smtClean="0"/>
              <a:t> </a:t>
            </a:r>
            <a:r>
              <a:rPr lang="pl-PL" sz="2500" b="1" dirty="0"/>
              <a:t>6. Dbaj o relacje z </a:t>
            </a:r>
            <a:r>
              <a:rPr lang="pl-PL" sz="2500" b="1" dirty="0" smtClean="0"/>
              <a:t>innymi</a:t>
            </a:r>
            <a:r>
              <a:rPr lang="pl-PL" sz="2500" dirty="0" smtClean="0"/>
              <a:t>.</a:t>
            </a:r>
            <a:endParaRPr lang="pl-PL" sz="2500" dirty="0"/>
          </a:p>
          <a:p>
            <a:r>
              <a:rPr lang="pl-PL" sz="2500" b="1" dirty="0"/>
              <a:t> 7. Pomagaj </a:t>
            </a:r>
            <a:endParaRPr lang="pl-PL" sz="2500" b="1" dirty="0" smtClean="0"/>
          </a:p>
          <a:p>
            <a:r>
              <a:rPr lang="pl-PL" sz="2500" b="1" dirty="0" smtClean="0"/>
              <a:t>8</a:t>
            </a:r>
            <a:r>
              <a:rPr lang="pl-PL" sz="2500" b="1" dirty="0"/>
              <a:t>.  Bądź </a:t>
            </a:r>
            <a:r>
              <a:rPr lang="pl-PL" sz="2500" b="1" dirty="0" smtClean="0"/>
              <a:t>asertywny</a:t>
            </a:r>
            <a:endParaRPr lang="pl-PL" sz="2500" dirty="0"/>
          </a:p>
          <a:p>
            <a:endParaRPr lang="pl-PL" dirty="0"/>
          </a:p>
        </p:txBody>
      </p:sp>
      <p:pic>
        <p:nvPicPr>
          <p:cNvPr id="5122" name="Picture 2" descr="Znalezione obrazy dla zapytania zdrowie psychicz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7568" y="1591134"/>
            <a:ext cx="4495475" cy="4806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450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53182" y="498202"/>
            <a:ext cx="9905998" cy="1478570"/>
          </a:xfrm>
        </p:spPr>
        <p:txBody>
          <a:bodyPr/>
          <a:lstStyle/>
          <a:p>
            <a:pPr algn="ctr"/>
            <a:r>
              <a:rPr lang="pl-PL" dirty="0" smtClean="0"/>
              <a:t>Dziękuję za uwagę</a:t>
            </a:r>
            <a:endParaRPr lang="pl-PL" dirty="0"/>
          </a:p>
        </p:txBody>
      </p:sp>
      <p:sp>
        <p:nvSpPr>
          <p:cNvPr id="3" name="Symbol zastępczy zawartości 2"/>
          <p:cNvSpPr>
            <a:spLocks noGrp="1"/>
          </p:cNvSpPr>
          <p:nvPr>
            <p:ph idx="1"/>
          </p:nvPr>
        </p:nvSpPr>
        <p:spPr>
          <a:xfrm>
            <a:off x="2569160" y="2498138"/>
            <a:ext cx="7320798" cy="4271629"/>
          </a:xfrm>
        </p:spPr>
        <p:txBody>
          <a:bodyPr/>
          <a:lstStyle/>
          <a:p>
            <a:pPr marL="0" indent="0">
              <a:buNone/>
            </a:pPr>
            <a:r>
              <a:rPr lang="pl-PL" dirty="0" smtClean="0"/>
              <a:t>Jako, że zdrowie psychiczne nie jest najczęściej poruszanym tematem, mam nadzieję, że dzięki mnie dowiedzieliście się czegoś, a moje gadanie miało jakiś sens </a:t>
            </a:r>
            <a:r>
              <a:rPr lang="pl-PL" dirty="0" smtClean="0">
                <a:sym typeface="Wingdings" panose="05000000000000000000" pitchFamily="2" charset="2"/>
              </a:rPr>
              <a:t></a:t>
            </a:r>
            <a:endParaRPr lang="pl-PL" dirty="0"/>
          </a:p>
        </p:txBody>
      </p:sp>
    </p:spTree>
    <p:extLst>
      <p:ext uri="{BB962C8B-B14F-4D97-AF65-F5344CB8AC3E}">
        <p14:creationId xmlns:p14="http://schemas.microsoft.com/office/powerpoint/2010/main" val="2460929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483895" y="376989"/>
            <a:ext cx="7299158" cy="6740307"/>
          </a:xfrm>
          <a:prstGeom prst="rect">
            <a:avLst/>
          </a:prstGeom>
          <a:noFill/>
        </p:spPr>
        <p:txBody>
          <a:bodyPr wrap="square" rtlCol="0">
            <a:spAutoFit/>
          </a:bodyPr>
          <a:lstStyle/>
          <a:p>
            <a:r>
              <a:rPr lang="pl-PL" dirty="0" smtClean="0"/>
              <a:t>Źródła:</a:t>
            </a:r>
          </a:p>
          <a:p>
            <a:pPr marL="342900" indent="-342900">
              <a:buFont typeface="+mj-lt"/>
              <a:buAutoNum type="arabicPeriod"/>
            </a:pPr>
            <a:r>
              <a:rPr lang="pl-PL" dirty="0" smtClean="0"/>
              <a:t>Kontakt ze szpitalną psycholog</a:t>
            </a:r>
          </a:p>
          <a:p>
            <a:pPr marL="342900" indent="-342900">
              <a:buFont typeface="+mj-lt"/>
              <a:buAutoNum type="arabicPeriod"/>
            </a:pPr>
            <a:r>
              <a:rPr lang="pl-PL" dirty="0"/>
              <a:t>pl.wikipedia.org</a:t>
            </a:r>
          </a:p>
          <a:p>
            <a:pPr marL="342900" indent="-342900">
              <a:buFont typeface="+mj-lt"/>
              <a:buAutoNum type="arabicPeriod"/>
            </a:pPr>
            <a:r>
              <a:rPr lang="pl-PL" dirty="0" smtClean="0">
                <a:hlinkClick r:id="rId2"/>
              </a:rPr>
              <a:t>www.poradnikzdrowie.pl</a:t>
            </a:r>
            <a:endParaRPr lang="pl-PL" dirty="0" smtClean="0"/>
          </a:p>
          <a:p>
            <a:pPr marL="342900" indent="-342900">
              <a:buFont typeface="+mj-lt"/>
              <a:buAutoNum type="arabicPeriod"/>
            </a:pPr>
            <a:r>
              <a:rPr lang="pl-PL" dirty="0"/>
              <a:t>Między medycyną a humanistyką. Filozoficzne zmagania z pojęciem zaburzenia </a:t>
            </a:r>
            <a:r>
              <a:rPr lang="pl-PL" dirty="0" smtClean="0"/>
              <a:t>psychicznego, Konrad Banicki</a:t>
            </a:r>
            <a:endParaRPr lang="pl-PL" dirty="0"/>
          </a:p>
          <a:p>
            <a:pPr marL="342900" indent="-342900">
              <a:buAutoNum type="arabicPeriod" startAt="5"/>
            </a:pPr>
            <a:r>
              <a:rPr lang="pl-PL" dirty="0" smtClean="0"/>
              <a:t>Psychiatria </a:t>
            </a:r>
            <a:r>
              <a:rPr lang="pl-PL" dirty="0"/>
              <a:t>Polska 2007, tom XLI, numer 3 strony 299–308, Stanisław </a:t>
            </a:r>
            <a:r>
              <a:rPr lang="pl-PL" dirty="0" smtClean="0"/>
              <a:t>Pużyński</a:t>
            </a:r>
          </a:p>
          <a:p>
            <a:pPr marL="342900" indent="-342900">
              <a:buAutoNum type="arabicPeriod" startAt="5"/>
            </a:pPr>
            <a:r>
              <a:rPr lang="pl-PL" dirty="0" err="1" smtClean="0"/>
              <a:t>Psychiatr</a:t>
            </a:r>
            <a:r>
              <a:rPr lang="pl-PL" dirty="0"/>
              <a:t>. Pol. 2017; 51(3): 407–411 PL ISSN 0033-2674 (PRINT), ISSN 2391-5854 (ONLINE) www.psychiatriapolska.pl DOI: https://doi.org/10.12740/PP/68914 </a:t>
            </a:r>
            <a:endParaRPr lang="pl-PL" dirty="0" smtClean="0"/>
          </a:p>
          <a:p>
            <a:pPr marL="342900" indent="-342900">
              <a:buFontTx/>
              <a:buAutoNum type="arabicPeriod" startAt="5"/>
            </a:pPr>
            <a:r>
              <a:rPr lang="pl-PL" dirty="0"/>
              <a:t>Depresja, </a:t>
            </a:r>
            <a:r>
              <a:rPr lang="pl-PL" dirty="0" err="1"/>
              <a:t>Constance</a:t>
            </a:r>
            <a:r>
              <a:rPr lang="pl-PL" dirty="0"/>
              <a:t> </a:t>
            </a:r>
            <a:r>
              <a:rPr lang="pl-PL" dirty="0" err="1"/>
              <a:t>Hammen</a:t>
            </a:r>
            <a:endParaRPr lang="pl-PL" dirty="0"/>
          </a:p>
          <a:p>
            <a:pPr marL="342900" indent="-342900">
              <a:buAutoNum type="arabicPeriod" startAt="5"/>
            </a:pPr>
            <a:endParaRPr lang="pl-PL" dirty="0" smtClean="0"/>
          </a:p>
          <a:p>
            <a:r>
              <a:rPr lang="pl-PL" dirty="0"/>
              <a:t> </a:t>
            </a:r>
            <a:r>
              <a:rPr lang="pl-PL" dirty="0" smtClean="0"/>
              <a:t>      </a:t>
            </a:r>
            <a:endParaRPr lang="pl-PL" dirty="0"/>
          </a:p>
          <a:p>
            <a:pPr marL="342900" indent="-342900">
              <a:buFont typeface="+mj-lt"/>
              <a:buAutoNum type="arabicPeriod"/>
            </a:pPr>
            <a:endParaRPr lang="pl-PL" dirty="0" smtClean="0"/>
          </a:p>
          <a:p>
            <a:pPr marL="342900" indent="-342900">
              <a:buFont typeface="+mj-lt"/>
              <a:buAutoNum type="arabicPeriod"/>
            </a:pPr>
            <a:endParaRPr lang="pl-PL" dirty="0"/>
          </a:p>
          <a:p>
            <a:r>
              <a:rPr lang="pl-PL" dirty="0" smtClean="0"/>
              <a:t>Ilustracje:</a:t>
            </a:r>
          </a:p>
          <a:p>
            <a:pPr marL="342900" indent="-342900">
              <a:buFont typeface="+mj-lt"/>
              <a:buAutoNum type="arabicPeriod"/>
            </a:pPr>
            <a:r>
              <a:rPr lang="pl-PL" dirty="0" smtClean="0"/>
              <a:t>pl.depositphotos.com</a:t>
            </a:r>
          </a:p>
          <a:p>
            <a:pPr marL="342900" indent="-342900">
              <a:buFont typeface="+mj-lt"/>
              <a:buAutoNum type="arabicPeriod"/>
            </a:pPr>
            <a:r>
              <a:rPr lang="pl-PL" u="sng" dirty="0" err="1" smtClean="0"/>
              <a:t>Depositphotos</a:t>
            </a:r>
            <a:endParaRPr lang="pl-PL" u="sng" dirty="0" smtClean="0"/>
          </a:p>
          <a:p>
            <a:pPr marL="342900" indent="-342900">
              <a:buFont typeface="+mj-lt"/>
              <a:buAutoNum type="arabicPeriod"/>
            </a:pPr>
            <a:r>
              <a:rPr lang="pl-PL" dirty="0" err="1" smtClean="0"/>
              <a:t>iStock</a:t>
            </a:r>
            <a:endParaRPr lang="pl-PL" dirty="0" smtClean="0"/>
          </a:p>
          <a:p>
            <a:pPr marL="342900" indent="-342900">
              <a:buFont typeface="+mj-lt"/>
              <a:buAutoNum type="arabicPeriod"/>
            </a:pPr>
            <a:r>
              <a:rPr lang="pl-PL" dirty="0" err="1"/>
              <a:t>Dreamstime</a:t>
            </a:r>
            <a:endParaRPr lang="pl-PL" dirty="0" smtClean="0"/>
          </a:p>
          <a:p>
            <a:pPr marL="342900" indent="-342900">
              <a:buFont typeface="+mj-lt"/>
              <a:buAutoNum type="arabicPeriod"/>
            </a:pPr>
            <a:r>
              <a:rPr lang="pl-PL" dirty="0" smtClean="0"/>
              <a:t>Grafika </a:t>
            </a:r>
            <a:r>
              <a:rPr lang="pl-PL" dirty="0" err="1" smtClean="0"/>
              <a:t>google</a:t>
            </a:r>
            <a:endParaRPr lang="pl-PL" dirty="0" smtClean="0"/>
          </a:p>
          <a:p>
            <a:pPr marL="342900" indent="-342900">
              <a:buFont typeface="+mj-lt"/>
              <a:buAutoNum type="arabicPeriod"/>
            </a:pPr>
            <a:endParaRPr lang="pl-PL" dirty="0" smtClean="0"/>
          </a:p>
          <a:p>
            <a:pPr marL="342900" indent="-342900">
              <a:buFont typeface="+mj-lt"/>
              <a:buAutoNum type="arabicPeriod"/>
            </a:pPr>
            <a:endParaRPr lang="pl-PL" dirty="0"/>
          </a:p>
        </p:txBody>
      </p:sp>
    </p:spTree>
    <p:extLst>
      <p:ext uri="{BB962C8B-B14F-4D97-AF65-F5344CB8AC3E}">
        <p14:creationId xmlns:p14="http://schemas.microsoft.com/office/powerpoint/2010/main" val="4056753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1412" y="385907"/>
            <a:ext cx="9905998" cy="1478570"/>
          </a:xfrm>
        </p:spPr>
        <p:txBody>
          <a:bodyPr/>
          <a:lstStyle/>
          <a:p>
            <a:r>
              <a:rPr lang="pl-PL" dirty="0" smtClean="0"/>
              <a:t>Czym właściwie jest zdrowie psychiczne?</a:t>
            </a:r>
            <a:endParaRPr lang="pl-PL" dirty="0"/>
          </a:p>
        </p:txBody>
      </p:sp>
      <p:sp>
        <p:nvSpPr>
          <p:cNvPr id="3" name="Symbol zastępczy zawartości 2"/>
          <p:cNvSpPr>
            <a:spLocks noGrp="1"/>
          </p:cNvSpPr>
          <p:nvPr>
            <p:ph idx="1"/>
          </p:nvPr>
        </p:nvSpPr>
        <p:spPr>
          <a:xfrm>
            <a:off x="1141411" y="1499937"/>
            <a:ext cx="9905999" cy="4876800"/>
          </a:xfrm>
        </p:spPr>
        <p:txBody>
          <a:bodyPr>
            <a:normAutofit fontScale="85000" lnSpcReduction="10000"/>
          </a:bodyPr>
          <a:lstStyle/>
          <a:p>
            <a:pPr marL="0" indent="0">
              <a:buNone/>
            </a:pPr>
            <a:r>
              <a:rPr lang="pl-PL" sz="2800" dirty="0" smtClean="0"/>
              <a:t>Nie istnieje jedna, oficjalna definicja zdrowia psychicznego. Termin ten jest różnie rozumiany, spowodowane jest to różnicami kulturowymi, subiektywnymi odczuciami </a:t>
            </a:r>
            <a:r>
              <a:rPr lang="pl-PL" sz="2800" dirty="0"/>
              <a:t>oraz </a:t>
            </a:r>
            <a:r>
              <a:rPr lang="pl-PL" sz="2800" dirty="0" smtClean="0"/>
              <a:t>rywalizującymi </a:t>
            </a:r>
            <a:r>
              <a:rPr lang="pl-PL" sz="2800" dirty="0"/>
              <a:t>ze sobą </a:t>
            </a:r>
            <a:r>
              <a:rPr lang="pl-PL" sz="2800" dirty="0" smtClean="0"/>
              <a:t>profesjonalnymi teoriami.</a:t>
            </a:r>
          </a:p>
          <a:p>
            <a:r>
              <a:rPr lang="pl-PL" b="1" dirty="0"/>
              <a:t>Definicje medyczne</a:t>
            </a:r>
            <a:r>
              <a:rPr lang="pl-PL" dirty="0"/>
              <a:t> – określają zdrowie psychiczne jako niewystępowanie objawów psychopatologicznych</a:t>
            </a:r>
            <a:r>
              <a:rPr lang="pl-PL" dirty="0" smtClean="0"/>
              <a:t>,</a:t>
            </a:r>
          </a:p>
          <a:p>
            <a:r>
              <a:rPr lang="pl-PL" dirty="0" smtClean="0"/>
              <a:t> </a:t>
            </a:r>
            <a:r>
              <a:rPr lang="pl-PL" b="1" dirty="0" smtClean="0"/>
              <a:t>Definicje</a:t>
            </a:r>
            <a:r>
              <a:rPr lang="pl-PL" b="1" dirty="0"/>
              <a:t> psychologiczne</a:t>
            </a:r>
            <a:r>
              <a:rPr lang="pl-PL" dirty="0"/>
              <a:t> – określają jako zdolność do twórczego rozwoju i samorealizacji, akceptację i poczucie własnej wartości i tożsamości, zdolność osiągania satysfakcji z życia, </a:t>
            </a:r>
            <a:endParaRPr lang="pl-PL" dirty="0" smtClean="0"/>
          </a:p>
          <a:p>
            <a:r>
              <a:rPr lang="pl-PL" b="1" dirty="0" smtClean="0"/>
              <a:t>Definicje</a:t>
            </a:r>
            <a:r>
              <a:rPr lang="pl-PL" b="1" dirty="0"/>
              <a:t> socjologiczne</a:t>
            </a:r>
            <a:r>
              <a:rPr lang="pl-PL" dirty="0"/>
              <a:t> – jako zdolność przystosowania się jednostki do norm kulturowych i środowiska społecznego, </a:t>
            </a:r>
            <a:r>
              <a:rPr lang="pl-PL" dirty="0" smtClean="0"/>
              <a:t>umiejętności </a:t>
            </a:r>
            <a:r>
              <a:rPr lang="pl-PL" dirty="0"/>
              <a:t>prawidłowej koegzystencji w grupie i właściwego funkcjonowania w rolach społecznych</a:t>
            </a:r>
            <a:r>
              <a:rPr lang="pl-PL" dirty="0" smtClean="0"/>
              <a:t>.</a:t>
            </a:r>
          </a:p>
          <a:p>
            <a:pPr marL="0" indent="0">
              <a:buNone/>
            </a:pPr>
            <a:r>
              <a:rPr lang="pl-PL" dirty="0" smtClean="0"/>
              <a:t>Co do jednego większość ekspertów jest zgodna – zdrowie psychiczne NIE RÓWNA SIĘ brakowi zaburzeń psychicznych. </a:t>
            </a:r>
            <a:endParaRPr lang="pl-PL" dirty="0"/>
          </a:p>
          <a:p>
            <a:endParaRPr lang="pl-PL" dirty="0"/>
          </a:p>
        </p:txBody>
      </p:sp>
    </p:spTree>
    <p:extLst>
      <p:ext uri="{BB962C8B-B14F-4D97-AF65-F5344CB8AC3E}">
        <p14:creationId xmlns:p14="http://schemas.microsoft.com/office/powerpoint/2010/main" val="2837051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1413" y="197830"/>
            <a:ext cx="9905998" cy="1478570"/>
          </a:xfrm>
        </p:spPr>
        <p:txBody>
          <a:bodyPr/>
          <a:lstStyle/>
          <a:p>
            <a:pPr algn="ctr"/>
            <a:r>
              <a:rPr lang="pl-PL" dirty="0" smtClean="0"/>
              <a:t>Zaburzenia i choroby psychiczne</a:t>
            </a:r>
            <a:endParaRPr lang="pl-PL" dirty="0"/>
          </a:p>
        </p:txBody>
      </p:sp>
      <p:sp>
        <p:nvSpPr>
          <p:cNvPr id="3" name="Symbol zastępczy zawartości 2"/>
          <p:cNvSpPr>
            <a:spLocks noGrp="1"/>
          </p:cNvSpPr>
          <p:nvPr>
            <p:ph idx="1"/>
          </p:nvPr>
        </p:nvSpPr>
        <p:spPr>
          <a:xfrm>
            <a:off x="940885" y="1427747"/>
            <a:ext cx="10585367" cy="4668253"/>
          </a:xfrm>
        </p:spPr>
        <p:txBody>
          <a:bodyPr>
            <a:normAutofit fontScale="92500" lnSpcReduction="10000"/>
          </a:bodyPr>
          <a:lstStyle/>
          <a:p>
            <a:pPr marL="0" indent="0">
              <a:buNone/>
            </a:pPr>
            <a:r>
              <a:rPr lang="pl-PL" dirty="0" smtClean="0"/>
              <a:t>Podziału zaburzeń </a:t>
            </a:r>
            <a:r>
              <a:rPr lang="pl-PL" dirty="0"/>
              <a:t>psychicznych w aktualnie stosowanych </a:t>
            </a:r>
            <a:r>
              <a:rPr lang="pl-PL" dirty="0" smtClean="0"/>
              <a:t>klasyfikacjach, </a:t>
            </a:r>
            <a:r>
              <a:rPr lang="pl-PL" dirty="0"/>
              <a:t>dokonano głównie ze względów praktycznych, związanych z zasadami postępowania medycznego, społecznego lub </a:t>
            </a:r>
            <a:r>
              <a:rPr lang="pl-PL" dirty="0" smtClean="0"/>
              <a:t>prawnego(</a:t>
            </a:r>
            <a:r>
              <a:rPr lang="pl-PL" dirty="0"/>
              <a:t>p</a:t>
            </a:r>
            <a:r>
              <a:rPr lang="pl-PL" dirty="0" smtClean="0"/>
              <a:t>olskie </a:t>
            </a:r>
            <a:r>
              <a:rPr lang="pl-PL" dirty="0"/>
              <a:t>prawo pozwala na leczenie wbrew woli tylko osób chorych psychicznie, i to tylko w niektórych, ściśle określonych w ustawie </a:t>
            </a:r>
            <a:r>
              <a:rPr lang="pl-PL" dirty="0" smtClean="0"/>
              <a:t>przypadkach). </a:t>
            </a:r>
          </a:p>
          <a:p>
            <a:pPr marL="0" indent="0">
              <a:buNone/>
            </a:pPr>
            <a:r>
              <a:rPr lang="pl-PL" dirty="0" smtClean="0"/>
              <a:t>Autorzy aktualnie stosowanych  </a:t>
            </a:r>
            <a:r>
              <a:rPr lang="pl-PL" dirty="0"/>
              <a:t>klasyfikacji posługują </a:t>
            </a:r>
            <a:r>
              <a:rPr lang="pl-PL" dirty="0" smtClean="0"/>
              <a:t>się </a:t>
            </a:r>
            <a:r>
              <a:rPr lang="pl-PL" dirty="0"/>
              <a:t>raczej </a:t>
            </a:r>
            <a:r>
              <a:rPr lang="pl-PL" dirty="0" smtClean="0"/>
              <a:t>szerszym i  </a:t>
            </a:r>
            <a:r>
              <a:rPr lang="pl-PL" dirty="0"/>
              <a:t>bardziej ogólnym terminem </a:t>
            </a:r>
            <a:r>
              <a:rPr lang="pl-PL" b="1" dirty="0"/>
              <a:t>„zaburzenie” </a:t>
            </a:r>
            <a:r>
              <a:rPr lang="pl-PL" dirty="0"/>
              <a:t>(ang. </a:t>
            </a:r>
            <a:r>
              <a:rPr lang="pl-PL" i="1" dirty="0" err="1"/>
              <a:t>disorder</a:t>
            </a:r>
            <a:r>
              <a:rPr lang="pl-PL" dirty="0"/>
              <a:t>) </a:t>
            </a:r>
            <a:r>
              <a:rPr lang="pl-PL" dirty="0" smtClean="0"/>
              <a:t>niż terminem </a:t>
            </a:r>
            <a:r>
              <a:rPr lang="pl-PL" b="1" dirty="0"/>
              <a:t>„choroba” </a:t>
            </a:r>
            <a:r>
              <a:rPr lang="pl-PL" dirty="0"/>
              <a:t>(ang. </a:t>
            </a:r>
            <a:r>
              <a:rPr lang="pl-PL" i="1" dirty="0" err="1"/>
              <a:t>disease</a:t>
            </a:r>
            <a:r>
              <a:rPr lang="pl-PL" dirty="0"/>
              <a:t> lub </a:t>
            </a:r>
            <a:r>
              <a:rPr lang="pl-PL" i="1" dirty="0" err="1"/>
              <a:t>illness</a:t>
            </a:r>
            <a:r>
              <a:rPr lang="pl-PL" dirty="0"/>
              <a:t>). </a:t>
            </a:r>
            <a:r>
              <a:rPr lang="pl-PL" dirty="0" smtClean="0"/>
              <a:t>W wielu źródłach  pojęcia "zaburzenie </a:t>
            </a:r>
            <a:r>
              <a:rPr lang="pl-PL" dirty="0"/>
              <a:t>psychiczne" i "choroba </a:t>
            </a:r>
            <a:r>
              <a:rPr lang="pl-PL" dirty="0" smtClean="0"/>
              <a:t>psychiczna„ są stosowane zamiennie.</a:t>
            </a:r>
          </a:p>
          <a:p>
            <a:pPr marL="0" indent="0">
              <a:buNone/>
            </a:pPr>
            <a:r>
              <a:rPr lang="pl-PL" dirty="0" smtClean="0"/>
              <a:t> Mówiąc w dużym skrócie zaburzenia psychiczne </a:t>
            </a:r>
            <a:r>
              <a:rPr lang="pl-PL" dirty="0"/>
              <a:t>to zaburzenia czynności psychicznych oraz </a:t>
            </a:r>
            <a:r>
              <a:rPr lang="pl-PL" dirty="0" err="1"/>
              <a:t>zachowań</a:t>
            </a:r>
            <a:r>
              <a:rPr lang="pl-PL" dirty="0"/>
              <a:t>. Najczęściej wiążą się z odczuwaniem ogromnego dyskomfortu, znacznie utrudniają lub nawet uniemożliwiają funkcjonowanie </a:t>
            </a:r>
            <a:r>
              <a:rPr lang="pl-PL" dirty="0" smtClean="0"/>
              <a:t>społeczne.</a:t>
            </a:r>
          </a:p>
          <a:p>
            <a:pPr marL="0" indent="0">
              <a:buNone/>
            </a:pPr>
            <a:endParaRPr lang="pl-PL" dirty="0"/>
          </a:p>
        </p:txBody>
      </p:sp>
    </p:spTree>
    <p:extLst>
      <p:ext uri="{BB962C8B-B14F-4D97-AF65-F5344CB8AC3E}">
        <p14:creationId xmlns:p14="http://schemas.microsoft.com/office/powerpoint/2010/main" val="1591254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r>
              <a:rPr lang="pl-PL" dirty="0" smtClean="0"/>
              <a:t>1. cierpienie</a:t>
            </a:r>
          </a:p>
          <a:p>
            <a:r>
              <a:rPr lang="pl-PL" dirty="0" smtClean="0"/>
              <a:t>2. </a:t>
            </a:r>
            <a:r>
              <a:rPr lang="pl-PL" dirty="0"/>
              <a:t>nieprzystosowanie </a:t>
            </a:r>
            <a:endParaRPr lang="pl-PL" dirty="0" smtClean="0"/>
          </a:p>
          <a:p>
            <a:r>
              <a:rPr lang="pl-PL" dirty="0" smtClean="0"/>
              <a:t>3. nieracjonalność</a:t>
            </a:r>
            <a:r>
              <a:rPr lang="pl-PL" dirty="0"/>
              <a:t>, </a:t>
            </a:r>
            <a:endParaRPr lang="pl-PL" dirty="0" smtClean="0"/>
          </a:p>
          <a:p>
            <a:r>
              <a:rPr lang="pl-PL" dirty="0" smtClean="0"/>
              <a:t>4. </a:t>
            </a:r>
            <a:r>
              <a:rPr lang="pl-PL" dirty="0"/>
              <a:t>nieprzewidywalność i utratę </a:t>
            </a:r>
            <a:r>
              <a:rPr lang="pl-PL" dirty="0" smtClean="0"/>
              <a:t>kontroli </a:t>
            </a:r>
          </a:p>
          <a:p>
            <a:r>
              <a:rPr lang="pl-PL" dirty="0" smtClean="0"/>
              <a:t>5. </a:t>
            </a:r>
            <a:r>
              <a:rPr lang="pl-PL" dirty="0"/>
              <a:t>nietypowość i </a:t>
            </a:r>
            <a:r>
              <a:rPr lang="pl-PL" dirty="0" smtClean="0"/>
              <a:t>niekonwencjonalność </a:t>
            </a:r>
          </a:p>
          <a:p>
            <a:r>
              <a:rPr lang="pl-PL" dirty="0" smtClean="0"/>
              <a:t>6. </a:t>
            </a:r>
            <a:r>
              <a:rPr lang="pl-PL" dirty="0"/>
              <a:t>dyskomfort obserwatora oraz </a:t>
            </a:r>
            <a:endParaRPr lang="pl-PL" dirty="0" smtClean="0"/>
          </a:p>
          <a:p>
            <a:r>
              <a:rPr lang="pl-PL" dirty="0" smtClean="0"/>
              <a:t>7. </a:t>
            </a:r>
            <a:r>
              <a:rPr lang="pl-PL" dirty="0"/>
              <a:t>naruszanie standardów</a:t>
            </a:r>
          </a:p>
        </p:txBody>
      </p:sp>
      <p:sp>
        <p:nvSpPr>
          <p:cNvPr id="4" name="pole tekstowe 3"/>
          <p:cNvSpPr txBox="1"/>
          <p:nvPr/>
        </p:nvSpPr>
        <p:spPr>
          <a:xfrm>
            <a:off x="1403684" y="449179"/>
            <a:ext cx="9103895" cy="1200329"/>
          </a:xfrm>
          <a:prstGeom prst="rect">
            <a:avLst/>
          </a:prstGeom>
          <a:noFill/>
        </p:spPr>
        <p:txBody>
          <a:bodyPr wrap="square" rtlCol="0">
            <a:spAutoFit/>
          </a:bodyPr>
          <a:lstStyle/>
          <a:p>
            <a:r>
              <a:rPr lang="pl-PL" dirty="0"/>
              <a:t>Autorzy podręcznika </a:t>
            </a:r>
            <a:r>
              <a:rPr lang="pl-PL" dirty="0" smtClean="0"/>
              <a:t>„Psychopatologia” wymieniają kilka kryteriów mogących świadczyć o zaburzeniu, ale zauważają, że żaden z tych punktów nie jest ani wystarczający, ani konieczny, aby to stwierdzić. Ukazują raczej praktykę językową związaną z używaniem tego pojęcia niż konkretną definicję. </a:t>
            </a:r>
            <a:endParaRPr lang="pl-PL" dirty="0"/>
          </a:p>
        </p:txBody>
      </p:sp>
      <p:sp>
        <p:nvSpPr>
          <p:cNvPr id="5" name="pole tekstowe 4"/>
          <p:cNvSpPr txBox="1"/>
          <p:nvPr/>
        </p:nvSpPr>
        <p:spPr>
          <a:xfrm>
            <a:off x="6094411" y="1933074"/>
            <a:ext cx="5183189" cy="3970318"/>
          </a:xfrm>
          <a:prstGeom prst="rect">
            <a:avLst/>
          </a:prstGeom>
          <a:noFill/>
        </p:spPr>
        <p:txBody>
          <a:bodyPr wrap="square" rtlCol="0">
            <a:spAutoFit/>
          </a:bodyPr>
          <a:lstStyle/>
          <a:p>
            <a:r>
              <a:rPr lang="pl-PL" dirty="0" smtClean="0"/>
              <a:t>Przykładem może być eksperyment myślowy.</a:t>
            </a:r>
          </a:p>
          <a:p>
            <a:endParaRPr lang="pl-PL" dirty="0"/>
          </a:p>
          <a:p>
            <a:r>
              <a:rPr lang="pl-PL" dirty="0" smtClean="0"/>
              <a:t>Jeśli przenieślibyśmy lekarza z naszych czasów do średniowiecza na pewno cierpiałby z powodu odrzucenia przez ówczesnych ludzi z powodu kwestionowania wielu ich przekonań. Byłby traktowany jak dziwak, zostałby wykluczony z życia społecznego. Inni w jego zachowaniu( jak np. myciu rąk) czy odrzucaniu ówczesnych metod leczenia nietypowość i tajemniczość. Naruszałby standardy, gdyby wyleczył kogoś z dotąd śmiertelnej choroby. </a:t>
            </a:r>
          </a:p>
          <a:p>
            <a:r>
              <a:rPr lang="pl-PL" dirty="0" smtClean="0"/>
              <a:t>W zasadzie spełniałby wszystkie punkty, ale czy możemy uznać go za osobę z problemami psychicznymi?</a:t>
            </a:r>
            <a:endParaRPr lang="pl-PL" dirty="0"/>
          </a:p>
        </p:txBody>
      </p:sp>
    </p:spTree>
    <p:extLst>
      <p:ext uri="{BB962C8B-B14F-4D97-AF65-F5344CB8AC3E}">
        <p14:creationId xmlns:p14="http://schemas.microsoft.com/office/powerpoint/2010/main" val="1577103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05055" y="289655"/>
            <a:ext cx="9905998" cy="1218303"/>
          </a:xfrm>
        </p:spPr>
        <p:txBody>
          <a:bodyPr/>
          <a:lstStyle/>
          <a:p>
            <a:pPr algn="ctr"/>
            <a:r>
              <a:rPr lang="pl-PL" dirty="0" smtClean="0"/>
              <a:t>Podział</a:t>
            </a:r>
            <a:endParaRPr lang="pl-PL" dirty="0"/>
          </a:p>
        </p:txBody>
      </p:sp>
      <p:sp>
        <p:nvSpPr>
          <p:cNvPr id="3" name="Symbol zastępczy zawartości 2"/>
          <p:cNvSpPr>
            <a:spLocks noGrp="1"/>
          </p:cNvSpPr>
          <p:nvPr>
            <p:ph sz="half" idx="1"/>
          </p:nvPr>
        </p:nvSpPr>
        <p:spPr>
          <a:xfrm>
            <a:off x="1141409" y="1588168"/>
            <a:ext cx="10753811" cy="3938337"/>
          </a:xfrm>
        </p:spPr>
        <p:txBody>
          <a:bodyPr/>
          <a:lstStyle/>
          <a:p>
            <a:pPr marL="0" indent="0">
              <a:buNone/>
            </a:pPr>
            <a:r>
              <a:rPr lang="pl-PL" dirty="0"/>
              <a:t>Z</a:t>
            </a:r>
            <a:r>
              <a:rPr lang="pl-PL" dirty="0" smtClean="0"/>
              <a:t>aburzenia </a:t>
            </a:r>
            <a:r>
              <a:rPr lang="pl-PL" dirty="0"/>
              <a:t>psychotyczne, czyli </a:t>
            </a:r>
            <a:r>
              <a:rPr lang="pl-PL" dirty="0" smtClean="0"/>
              <a:t>psychozy. Stany chorobowe, w których występują urojenia,</a:t>
            </a:r>
            <a:r>
              <a:rPr lang="pl-PL" dirty="0"/>
              <a:t> omamy, </a:t>
            </a:r>
            <a:r>
              <a:rPr lang="pl-PL" dirty="0" smtClean="0"/>
              <a:t>zaburzenia </a:t>
            </a:r>
            <a:r>
              <a:rPr lang="pl-PL" dirty="0"/>
              <a:t>świadomości, duże zaburzenia emocji i nastroju łączące się z zaburzeniami myślenia i aktywno­ści </a:t>
            </a:r>
            <a:r>
              <a:rPr lang="pl-PL" dirty="0" smtClean="0"/>
              <a:t>złożonej, np. :</a:t>
            </a:r>
          </a:p>
          <a:p>
            <a:pPr marL="0" indent="0">
              <a:buNone/>
            </a:pPr>
            <a:endParaRPr lang="pl-PL" dirty="0" smtClean="0"/>
          </a:p>
          <a:p>
            <a:r>
              <a:rPr lang="pl-PL" dirty="0"/>
              <a:t>s</a:t>
            </a:r>
            <a:r>
              <a:rPr lang="pl-PL" dirty="0" smtClean="0"/>
              <a:t>chizofrenia</a:t>
            </a:r>
          </a:p>
          <a:p>
            <a:r>
              <a:rPr lang="pl-PL" i="1" dirty="0"/>
              <a:t>z</a:t>
            </a:r>
            <a:r>
              <a:rPr lang="pl-PL" i="1" dirty="0" smtClean="0"/>
              <a:t>aburzenia </a:t>
            </a:r>
            <a:r>
              <a:rPr lang="pl-PL" i="1" dirty="0" err="1" smtClean="0"/>
              <a:t>schizoafektywne</a:t>
            </a:r>
            <a:endParaRPr lang="pl-PL" i="1" dirty="0" smtClean="0"/>
          </a:p>
          <a:p>
            <a:r>
              <a:rPr lang="pl-PL" dirty="0"/>
              <a:t>p</a:t>
            </a:r>
            <a:r>
              <a:rPr lang="pl-PL" dirty="0" smtClean="0"/>
              <a:t>aranoja</a:t>
            </a:r>
          </a:p>
          <a:p>
            <a:endParaRPr lang="pl-PL" dirty="0"/>
          </a:p>
        </p:txBody>
      </p:sp>
      <p:pic>
        <p:nvPicPr>
          <p:cNvPr id="6" name="Obraz 5"/>
          <p:cNvPicPr>
            <a:picLocks noChangeAspect="1"/>
          </p:cNvPicPr>
          <p:nvPr/>
        </p:nvPicPr>
        <p:blipFill>
          <a:blip r:embed="rId2"/>
          <a:stretch>
            <a:fillRect/>
          </a:stretch>
        </p:blipFill>
        <p:spPr>
          <a:xfrm>
            <a:off x="8313070" y="2892844"/>
            <a:ext cx="2327066" cy="3540041"/>
          </a:xfrm>
          <a:prstGeom prst="rect">
            <a:avLst/>
          </a:prstGeom>
          <a:ln>
            <a:noFill/>
          </a:ln>
          <a:effectLst>
            <a:softEdge rad="112500"/>
          </a:effectLst>
        </p:spPr>
      </p:pic>
    </p:spTree>
    <p:extLst>
      <p:ext uri="{BB962C8B-B14F-4D97-AF65-F5344CB8AC3E}">
        <p14:creationId xmlns:p14="http://schemas.microsoft.com/office/powerpoint/2010/main" val="877047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41412" y="617621"/>
            <a:ext cx="9905999" cy="5173580"/>
          </a:xfrm>
        </p:spPr>
        <p:txBody>
          <a:bodyPr/>
          <a:lstStyle/>
          <a:p>
            <a:pPr marL="0" indent="0">
              <a:buNone/>
            </a:pPr>
            <a:r>
              <a:rPr lang="pl-PL" sz="2800" dirty="0"/>
              <a:t>Z</a:t>
            </a:r>
            <a:r>
              <a:rPr lang="pl-PL" sz="2800" dirty="0" smtClean="0"/>
              <a:t>aburzenia niepsychotyczne:</a:t>
            </a:r>
          </a:p>
          <a:p>
            <a:r>
              <a:rPr lang="pl-PL" dirty="0"/>
              <a:t> nerwice i in. zaburzenia typu </a:t>
            </a:r>
            <a:r>
              <a:rPr lang="pl-PL" dirty="0" smtClean="0"/>
              <a:t>nerwicowego</a:t>
            </a:r>
          </a:p>
          <a:p>
            <a:r>
              <a:rPr lang="pl-PL" dirty="0"/>
              <a:t>część zaburzeń </a:t>
            </a:r>
            <a:r>
              <a:rPr lang="pl-PL" dirty="0" smtClean="0"/>
              <a:t>psychosomatycznych</a:t>
            </a:r>
          </a:p>
          <a:p>
            <a:r>
              <a:rPr lang="pl-PL" dirty="0"/>
              <a:t> zaburzenia </a:t>
            </a:r>
            <a:r>
              <a:rPr lang="pl-PL" dirty="0" smtClean="0"/>
              <a:t>osobowości</a:t>
            </a:r>
          </a:p>
          <a:p>
            <a:r>
              <a:rPr lang="pl-PL" dirty="0"/>
              <a:t>zaburzenia lękowe</a:t>
            </a:r>
            <a:endParaRPr lang="pl-PL" dirty="0" smtClean="0"/>
          </a:p>
          <a:p>
            <a:r>
              <a:rPr lang="pl-PL" dirty="0"/>
              <a:t> </a:t>
            </a:r>
            <a:r>
              <a:rPr lang="pl-PL" dirty="0" smtClean="0"/>
              <a:t>uzależnienia</a:t>
            </a:r>
          </a:p>
          <a:p>
            <a:r>
              <a:rPr lang="pl-PL" dirty="0"/>
              <a:t>niektóre dewiacje </a:t>
            </a:r>
            <a:r>
              <a:rPr lang="pl-PL" dirty="0" smtClean="0"/>
              <a:t>seksualne</a:t>
            </a:r>
            <a:endParaRPr lang="pl-PL" dirty="0"/>
          </a:p>
        </p:txBody>
      </p:sp>
      <p:pic>
        <p:nvPicPr>
          <p:cNvPr id="4" name="Obraz 3"/>
          <p:cNvPicPr>
            <a:picLocks noChangeAspect="1"/>
          </p:cNvPicPr>
          <p:nvPr/>
        </p:nvPicPr>
        <p:blipFill>
          <a:blip r:embed="rId2"/>
          <a:stretch>
            <a:fillRect/>
          </a:stretch>
        </p:blipFill>
        <p:spPr>
          <a:xfrm>
            <a:off x="5320464" y="2932698"/>
            <a:ext cx="5809113" cy="3452061"/>
          </a:xfrm>
          <a:prstGeom prst="rect">
            <a:avLst/>
          </a:prstGeom>
          <a:ln>
            <a:noFill/>
          </a:ln>
          <a:effectLst>
            <a:softEdge rad="112500"/>
          </a:effectLst>
        </p:spPr>
      </p:pic>
    </p:spTree>
    <p:extLst>
      <p:ext uri="{BB962C8B-B14F-4D97-AF65-F5344CB8AC3E}">
        <p14:creationId xmlns:p14="http://schemas.microsoft.com/office/powerpoint/2010/main" val="3766528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900488" y="2092911"/>
            <a:ext cx="8791575" cy="2387600"/>
          </a:xfrm>
        </p:spPr>
        <p:txBody>
          <a:bodyPr/>
          <a:lstStyle/>
          <a:p>
            <a:pPr algn="ctr"/>
            <a:r>
              <a:rPr lang="pl-PL" dirty="0" smtClean="0"/>
              <a:t>Z jakimi problemami najczęściej przychodzimy do psychologa?</a:t>
            </a:r>
            <a:endParaRPr lang="pl-PL" dirty="0"/>
          </a:p>
        </p:txBody>
      </p:sp>
    </p:spTree>
    <p:extLst>
      <p:ext uri="{BB962C8B-B14F-4D97-AF65-F5344CB8AC3E}">
        <p14:creationId xmlns:p14="http://schemas.microsoft.com/office/powerpoint/2010/main" val="754017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1413" y="121213"/>
            <a:ext cx="9905998" cy="769124"/>
          </a:xfrm>
        </p:spPr>
        <p:txBody>
          <a:bodyPr/>
          <a:lstStyle/>
          <a:p>
            <a:pPr algn="ctr"/>
            <a:r>
              <a:rPr lang="pl-PL" dirty="0" smtClean="0"/>
              <a:t>Depresja </a:t>
            </a:r>
            <a:endParaRPr lang="pl-PL" dirty="0"/>
          </a:p>
        </p:txBody>
      </p:sp>
      <p:sp>
        <p:nvSpPr>
          <p:cNvPr id="3" name="Symbol zastępczy zawartości 2"/>
          <p:cNvSpPr>
            <a:spLocks noGrp="1"/>
          </p:cNvSpPr>
          <p:nvPr>
            <p:ph idx="1"/>
          </p:nvPr>
        </p:nvSpPr>
        <p:spPr>
          <a:xfrm>
            <a:off x="770022" y="890337"/>
            <a:ext cx="7684168" cy="5518484"/>
          </a:xfrm>
        </p:spPr>
        <p:txBody>
          <a:bodyPr>
            <a:normAutofit fontScale="92500" lnSpcReduction="10000"/>
          </a:bodyPr>
          <a:lstStyle/>
          <a:p>
            <a:endParaRPr lang="pl-PL" sz="1800" dirty="0" smtClean="0"/>
          </a:p>
          <a:p>
            <a:endParaRPr lang="pl-PL" sz="1800" dirty="0"/>
          </a:p>
          <a:p>
            <a:endParaRPr lang="pl-PL" sz="1800" dirty="0" smtClean="0"/>
          </a:p>
          <a:p>
            <a:endParaRPr lang="pl-PL" sz="1800" dirty="0"/>
          </a:p>
          <a:p>
            <a:endParaRPr lang="pl-PL" sz="1900" dirty="0" smtClean="0"/>
          </a:p>
          <a:p>
            <a:r>
              <a:rPr lang="pl-PL" sz="2200" dirty="0" smtClean="0"/>
              <a:t>Objawy poznawcze </a:t>
            </a:r>
            <a:r>
              <a:rPr lang="pl-PL" sz="1900" dirty="0" smtClean="0"/>
              <a:t>(nadmierny krytycyzm wobec siebie, uznawanie się za niekompetentnych lub niezdolnych do rozwiązania danego problemu, wyolbrzymione negatywne myśli, problemy z koncentracją i pamięcią)</a:t>
            </a:r>
          </a:p>
          <a:p>
            <a:endParaRPr lang="pl-PL" sz="1900" dirty="0" smtClean="0"/>
          </a:p>
          <a:p>
            <a:r>
              <a:rPr lang="pl-PL" sz="1900" dirty="0" smtClean="0"/>
              <a:t>Brak aktywności społecznej, niechęć do kontaktów </a:t>
            </a:r>
            <a:r>
              <a:rPr lang="pl-PL" sz="1900" dirty="0"/>
              <a:t>z ludźmi, </a:t>
            </a:r>
            <a:r>
              <a:rPr lang="pl-PL" sz="1900" dirty="0" smtClean="0"/>
              <a:t>zmiany psychoruchowe – spowolnienie lub pobudzenie i niepokój</a:t>
            </a:r>
          </a:p>
          <a:p>
            <a:endParaRPr lang="pl-PL" sz="1900" dirty="0" smtClean="0"/>
          </a:p>
          <a:p>
            <a:r>
              <a:rPr lang="pl-PL" sz="1900" dirty="0" smtClean="0"/>
              <a:t>Problemy ze snem (bezsenność</a:t>
            </a:r>
            <a:r>
              <a:rPr lang="pl-PL" sz="1900" dirty="0"/>
              <a:t> lub </a:t>
            </a:r>
            <a:r>
              <a:rPr lang="pl-PL" sz="1900" dirty="0" smtClean="0"/>
              <a:t>nadmierna senność), zmniejszenie lub zwiększenie apetytu</a:t>
            </a:r>
            <a:endParaRPr lang="pl-PL" sz="1900" dirty="0"/>
          </a:p>
        </p:txBody>
      </p:sp>
      <p:pic>
        <p:nvPicPr>
          <p:cNvPr id="4" name="Obraz 3"/>
          <p:cNvPicPr>
            <a:picLocks noChangeAspect="1"/>
          </p:cNvPicPr>
          <p:nvPr/>
        </p:nvPicPr>
        <p:blipFill>
          <a:blip r:embed="rId2"/>
          <a:stretch>
            <a:fillRect/>
          </a:stretch>
        </p:blipFill>
        <p:spPr>
          <a:xfrm>
            <a:off x="8207113" y="3465095"/>
            <a:ext cx="3520063" cy="2871536"/>
          </a:xfrm>
          <a:prstGeom prst="rect">
            <a:avLst/>
          </a:prstGeom>
          <a:ln>
            <a:noFill/>
          </a:ln>
          <a:effectLst>
            <a:softEdge rad="112500"/>
          </a:effectLst>
        </p:spPr>
      </p:pic>
      <p:sp>
        <p:nvSpPr>
          <p:cNvPr id="5" name="pole tekstowe 4"/>
          <p:cNvSpPr txBox="1"/>
          <p:nvPr/>
        </p:nvSpPr>
        <p:spPr>
          <a:xfrm>
            <a:off x="770022" y="1080661"/>
            <a:ext cx="9657347" cy="1600438"/>
          </a:xfrm>
          <a:prstGeom prst="rect">
            <a:avLst/>
          </a:prstGeom>
          <a:noFill/>
        </p:spPr>
        <p:txBody>
          <a:bodyPr wrap="square" rtlCol="0">
            <a:spAutoFit/>
          </a:bodyPr>
          <a:lstStyle/>
          <a:p>
            <a:r>
              <a:rPr lang="pl-PL" sz="2400" dirty="0"/>
              <a:t>Grupa zaburzeń psychicznych, w których występują</a:t>
            </a:r>
            <a:r>
              <a:rPr lang="pl-PL" sz="2400" dirty="0" smtClean="0"/>
              <a:t>:</a:t>
            </a:r>
          </a:p>
          <a:p>
            <a:endParaRPr lang="pl-PL" dirty="0"/>
          </a:p>
          <a:p>
            <a:pPr marL="285750" indent="-285750">
              <a:buFont typeface="Arial" panose="020B0604020202020204" pitchFamily="34" charset="0"/>
              <a:buChar char="•"/>
            </a:pPr>
            <a:r>
              <a:rPr lang="pl-PL" sz="2000" dirty="0"/>
              <a:t>Zaburzenia nastroju </a:t>
            </a:r>
            <a:r>
              <a:rPr lang="pl-PL" dirty="0"/>
              <a:t>(smutek, przygnębienie, poczucie bezradności, niska samoocena, nadmierne poczucie winy, apatia, niezdolność do odczuwania przyjemności, nawet z rzeczy, które zwykle dawały radość, brak zainteresowania, drażliwość- zwłaszcza u dzieci i młodzieży) </a:t>
            </a:r>
          </a:p>
        </p:txBody>
      </p:sp>
    </p:spTree>
    <p:extLst>
      <p:ext uri="{BB962C8B-B14F-4D97-AF65-F5344CB8AC3E}">
        <p14:creationId xmlns:p14="http://schemas.microsoft.com/office/powerpoint/2010/main" val="1326902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7245" y="161318"/>
            <a:ext cx="9905998" cy="1226324"/>
          </a:xfrm>
        </p:spPr>
        <p:txBody>
          <a:bodyPr/>
          <a:lstStyle/>
          <a:p>
            <a:pPr algn="ctr"/>
            <a:r>
              <a:rPr lang="pl-PL" dirty="0" smtClean="0"/>
              <a:t>Leczenie</a:t>
            </a:r>
            <a:endParaRPr lang="pl-PL" dirty="0"/>
          </a:p>
        </p:txBody>
      </p:sp>
      <p:sp>
        <p:nvSpPr>
          <p:cNvPr id="3" name="Symbol zastępczy zawartości 2"/>
          <p:cNvSpPr>
            <a:spLocks noGrp="1"/>
          </p:cNvSpPr>
          <p:nvPr>
            <p:ph idx="1"/>
          </p:nvPr>
        </p:nvSpPr>
        <p:spPr>
          <a:xfrm>
            <a:off x="1077245" y="1180286"/>
            <a:ext cx="9905998" cy="4716379"/>
          </a:xfrm>
        </p:spPr>
        <p:txBody>
          <a:bodyPr>
            <a:normAutofit/>
          </a:bodyPr>
          <a:lstStyle/>
          <a:p>
            <a:pPr marL="0" indent="0">
              <a:buNone/>
            </a:pPr>
            <a:r>
              <a:rPr lang="pl-PL" dirty="0" smtClean="0"/>
              <a:t>Psychiatria jest w stanie zmniejszyć lub całkowicie pozbyć się objawów u większości pacjentów. Przy odpowiednim leczeniu poprawa może nastąpić stosunkowo szybko, ale u części pacjentów, nawet po dłuższym okresie dobrego samopoczucia objawy mogą nawracać.</a:t>
            </a:r>
          </a:p>
          <a:p>
            <a:pPr marL="0" indent="0">
              <a:buNone/>
            </a:pPr>
            <a:endParaRPr lang="pl-PL" sz="1800" dirty="0" smtClean="0"/>
          </a:p>
          <a:p>
            <a:pPr marL="0" indent="0">
              <a:buNone/>
            </a:pPr>
            <a:r>
              <a:rPr lang="pl-PL" sz="2000" dirty="0" smtClean="0"/>
              <a:t>Najczęściej stosuje się:</a:t>
            </a:r>
          </a:p>
          <a:p>
            <a:r>
              <a:rPr lang="pl-PL" sz="2000" dirty="0" smtClean="0"/>
              <a:t>Leczenie farmakologiczne (leki przeciwdepresyjne)</a:t>
            </a:r>
          </a:p>
          <a:p>
            <a:r>
              <a:rPr lang="pl-PL" sz="2000" dirty="0" smtClean="0"/>
              <a:t>Psychoterapia (poznawczo – behawioralna, interpersonalna)</a:t>
            </a:r>
          </a:p>
          <a:p>
            <a:r>
              <a:rPr lang="pl-PL" sz="2000" dirty="0" smtClean="0"/>
              <a:t>Elektrowstrząsy ( zwłaszcza przy ciężkiej, lekoopornej depresji)</a:t>
            </a:r>
            <a:endParaRPr lang="pl-PL" sz="2000" dirty="0"/>
          </a:p>
        </p:txBody>
      </p:sp>
      <p:pic>
        <p:nvPicPr>
          <p:cNvPr id="1026" name="Picture 2" descr="Znalezione obrazy dla zapytania przeciwdepresan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122" y="4558214"/>
            <a:ext cx="3485984" cy="1957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Znalezione obrazy dla zapytania psychoterap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889" y="2678133"/>
            <a:ext cx="3581171" cy="17206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2772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wód">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TM04033919[[fn=Obwód]]</Template>
  <TotalTime>574</TotalTime>
  <Words>708</Words>
  <Application>Microsoft Office PowerPoint</Application>
  <PresentationFormat>Panoramiczny</PresentationFormat>
  <Paragraphs>121</Paragraphs>
  <Slides>16</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16</vt:i4>
      </vt:variant>
    </vt:vector>
  </HeadingPairs>
  <TitlesOfParts>
    <vt:vector size="21" baseType="lpstr">
      <vt:lpstr>Arial</vt:lpstr>
      <vt:lpstr>Trebuchet MS</vt:lpstr>
      <vt:lpstr>Tw Cen MT</vt:lpstr>
      <vt:lpstr>Wingdings</vt:lpstr>
      <vt:lpstr>Obwód</vt:lpstr>
      <vt:lpstr>Prezentacja programu PowerPoint</vt:lpstr>
      <vt:lpstr>Czym właściwie jest zdrowie psychiczne?</vt:lpstr>
      <vt:lpstr>Zaburzenia i choroby psychiczne</vt:lpstr>
      <vt:lpstr>Prezentacja programu PowerPoint</vt:lpstr>
      <vt:lpstr>Podział</vt:lpstr>
      <vt:lpstr>Prezentacja programu PowerPoint</vt:lpstr>
      <vt:lpstr>Z jakimi problemami najczęściej przychodzimy do psychologa?</vt:lpstr>
      <vt:lpstr>Depresja </vt:lpstr>
      <vt:lpstr>Leczenie</vt:lpstr>
      <vt:lpstr>Zaburzenia nerwicowe (lękowe)</vt:lpstr>
      <vt:lpstr>Fobia społeczna</vt:lpstr>
      <vt:lpstr>Zaburzenia adaptacyjne</vt:lpstr>
      <vt:lpstr>uzależnienia</vt:lpstr>
      <vt:lpstr>Jak dbać o zdrowie psychiczne?</vt:lpstr>
      <vt:lpstr>Dziękuję za uwagę</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Magda</dc:creator>
  <cp:lastModifiedBy>Magda</cp:lastModifiedBy>
  <cp:revision>41</cp:revision>
  <dcterms:created xsi:type="dcterms:W3CDTF">2019-01-29T12:45:44Z</dcterms:created>
  <dcterms:modified xsi:type="dcterms:W3CDTF">2019-02-07T15:19:49Z</dcterms:modified>
</cp:coreProperties>
</file>