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80" r:id="rId3"/>
    <p:sldId id="256" r:id="rId4"/>
    <p:sldId id="279" r:id="rId5"/>
    <p:sldId id="267" r:id="rId6"/>
    <p:sldId id="268" r:id="rId7"/>
    <p:sldId id="258" r:id="rId8"/>
    <p:sldId id="259" r:id="rId9"/>
    <p:sldId id="281" r:id="rId10"/>
    <p:sldId id="269" r:id="rId11"/>
    <p:sldId id="284" r:id="rId12"/>
    <p:sldId id="260" r:id="rId13"/>
    <p:sldId id="282" r:id="rId14"/>
    <p:sldId id="263" r:id="rId15"/>
    <p:sldId id="270" r:id="rId16"/>
    <p:sldId id="271" r:id="rId17"/>
    <p:sldId id="274" r:id="rId18"/>
    <p:sldId id="283" r:id="rId19"/>
    <p:sldId id="275" r:id="rId20"/>
    <p:sldId id="277" r:id="rId21"/>
    <p:sldId id="276" r:id="rId22"/>
    <p:sldId id="264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6" autoAdjust="0"/>
  </p:normalViewPr>
  <p:slideViewPr>
    <p:cSldViewPr>
      <p:cViewPr varScale="1">
        <p:scale>
          <a:sx n="51" d="100"/>
          <a:sy n="51" d="100"/>
        </p:scale>
        <p:origin x="-122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3B644-6CB5-4D48-8A35-C7D5EDDCFD1D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2FDC0-E0D3-4302-9FB6-0AFC5BAD8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FDC0-E0D3-4302-9FB6-0AFC5BAD8B3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5AAD-5389-41F3-AF62-819F92B4B9E2}" type="datetimeFigureOut">
              <a:rPr lang="pl-PL" smtClean="0"/>
              <a:pPr/>
              <a:t>12.03.2024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5EA4-63A8-4AD1-90F9-8DF74041665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www.google.com/maps/vt/data=myuWjkBK-1zrHJfpGBGNYSEImry_WXMVnhXe5YYPqMQKJ_fJYdo8e4j4iiARerYVhtemHMWXxdj5ht1Xd5uFWVIjSi2bajzeovTtPGW3B8CRp-d1FMpug0IoZztROtl3FiB3owE5I47VeD_C2b2Q-6pUxdTudoVyCHI9aPqXp2K-QdfrUW75tu1_ozDOQVgG1yNo2G0uMTIOPeyLU6ZzC2NTUjnKmJXIgjc5E1XPrWSOVYUIKbs6pAHBWV_lUGmO7TlKAP2tSRhwUKtJpsdJ1YG8mhSmFrfrWGn5fzdGUg"/>
          <p:cNvSpPr>
            <a:spLocks noChangeAspect="1" noChangeArrowheads="1"/>
          </p:cNvSpPr>
          <p:nvPr/>
        </p:nvSpPr>
        <p:spPr bwMode="auto">
          <a:xfrm>
            <a:off x="155575" y="-1538288"/>
            <a:ext cx="6191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28596" y="714356"/>
            <a:ext cx="8293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Gmina stanin w liczbach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1" name="Picture 1" descr="C:\Users\KOMPELEK\Desktop\bl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643602" cy="3718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Wskaźnik feminizacji w Polsce i grupy ekonomiczne ludności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85784" y="2357430"/>
            <a:ext cx="3571900" cy="685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dirty="0" smtClean="0"/>
              <a:t> </a:t>
            </a:r>
            <a:r>
              <a:rPr lang="pl-PL" sz="2000" b="1" dirty="0" smtClean="0"/>
              <a:t>Wskaźnik feminizacji </a:t>
            </a:r>
          </a:p>
          <a:p>
            <a:pPr algn="ctr">
              <a:buNone/>
            </a:pPr>
            <a:r>
              <a:rPr lang="pl-PL" sz="2000" b="1" dirty="0" smtClean="0"/>
              <a:t>w Polsce wynosi : </a:t>
            </a:r>
          </a:p>
          <a:p>
            <a:pPr algn="ctr">
              <a:buNone/>
            </a:pPr>
            <a:r>
              <a:rPr lang="pl-PL" sz="1800" dirty="0" smtClean="0"/>
              <a:t>107 kobiet na 100 mężczyzn</a:t>
            </a:r>
            <a:endParaRPr lang="pl-PL" sz="18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071802" y="1785926"/>
          <a:ext cx="5857884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99"/>
                <a:gridCol w="1487343"/>
                <a:gridCol w="1464471"/>
                <a:gridCol w="1464471"/>
              </a:tblGrid>
              <a:tr h="967715">
                <a:tc>
                  <a:txBody>
                    <a:bodyPr/>
                    <a:lstStyle/>
                    <a:p>
                      <a:r>
                        <a:rPr lang="pl-PL" dirty="0" smtClean="0"/>
                        <a:t>Grupy  ekonomiczne ludności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Wiek kobiet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Wiek mężczyzn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Wartość procentowa</a:t>
                      </a:r>
                      <a:endParaRPr lang="pl-PL" dirty="0"/>
                    </a:p>
                  </a:txBody>
                  <a:tcPr/>
                </a:tc>
              </a:tr>
              <a:tr h="749317">
                <a:tc>
                  <a:txBody>
                    <a:bodyPr/>
                    <a:lstStyle/>
                    <a:p>
                      <a:r>
                        <a:rPr lang="pl-PL" dirty="0" smtClean="0"/>
                        <a:t>Wiek przed produkcyjny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0-17lat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0-17lat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18,4%</a:t>
                      </a:r>
                      <a:endParaRPr lang="pl-PL" dirty="0"/>
                    </a:p>
                  </a:txBody>
                  <a:tcPr/>
                </a:tc>
              </a:tr>
              <a:tr h="677401">
                <a:tc>
                  <a:txBody>
                    <a:bodyPr/>
                    <a:lstStyle/>
                    <a:p>
                      <a:r>
                        <a:rPr lang="pl-PL" dirty="0" smtClean="0"/>
                        <a:t>Wiek produkcyjny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18-59lat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18-64lat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59,1%</a:t>
                      </a:r>
                      <a:endParaRPr lang="pl-PL" dirty="0"/>
                    </a:p>
                  </a:txBody>
                  <a:tcPr/>
                </a:tc>
              </a:tr>
              <a:tr h="677401">
                <a:tc>
                  <a:txBody>
                    <a:bodyPr/>
                    <a:lstStyle/>
                    <a:p>
                      <a:r>
                        <a:rPr lang="pl-PL" dirty="0" smtClean="0"/>
                        <a:t>Wiek po produkcyjny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 60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 65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22,5%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71538" y="5357826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2876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Średnia długość trwania życia</a:t>
                      </a:r>
                      <a:endParaRPr lang="pl-PL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kobiety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bg1"/>
                          </a:solidFill>
                        </a:rPr>
                        <a:t>mężczy</a:t>
                      </a:r>
                      <a:r>
                        <a:rPr lang="pl-PL" sz="1200" b="1" cap="all" dirty="0" smtClean="0">
                          <a:ln w="0"/>
                          <a:solidFill>
                            <a:schemeClr val="bg1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ź</a:t>
                      </a:r>
                      <a:r>
                        <a:rPr lang="pl-PL" sz="1800" dirty="0" smtClean="0">
                          <a:solidFill>
                            <a:schemeClr val="bg1"/>
                          </a:solidFill>
                        </a:rPr>
                        <a:t>ni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80lata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72lata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ELEK\Desktop\Przechwytyw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3214710"/>
          </a:xfrm>
          <a:prstGeom prst="rect">
            <a:avLst/>
          </a:prstGeom>
          <a:noFill/>
        </p:spPr>
      </p:pic>
      <p:sp>
        <p:nvSpPr>
          <p:cNvPr id="5" name="Strzałka zakrzywiona w lewo 4"/>
          <p:cNvSpPr/>
          <p:nvPr/>
        </p:nvSpPr>
        <p:spPr>
          <a:xfrm rot="18047670">
            <a:off x="3388064" y="-231065"/>
            <a:ext cx="1643074" cy="2667801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2547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Migracje w </a:t>
            </a:r>
            <a:r>
              <a:rPr lang="pl-PL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minie Stanin</a:t>
            </a: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681" t="31170" r="13541" b="20250"/>
          <a:stretch>
            <a:fillRect/>
          </a:stretch>
        </p:blipFill>
        <p:spPr bwMode="auto">
          <a:xfrm>
            <a:off x="1071538" y="1142984"/>
            <a:ext cx="6643734" cy="539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lustracja przedstawia mapę Polski z podziałem na województwa i powiaty. Na mapie przedstawiono saldo migracji wewnętrznych i zagranicznych w promilach. Granice województw zaznaczone są czerwoną linią. Granice powiatów zaznaczone są czarną linią. Odcieniami koloru pomarańczowego przedstawiono powiaty, w których saldo migracji jest dodatnie, a odcieniami koloru niebieskiego – ujemne. Kolory te rozłożone są nierównomiernie jednak w obrębie każdego województwa w powiatach, które leżą najbliżej miasta wojewódzkiego saldo migracji prawie zawsze jest dodatnie. Saldo ujemne występuje na terenie województwa warmińsko-mazurskiego. Kolorem zielonym oznaczono powiaty, w których saldo migracji jest równe zero (dwa powiaty w województwie małopolskim). Czerwonymi kropkami zaznaczono miasta wojewódzkie. Po lewej stronie mapy na dole w legendzie umieszczono kolorowe prostokąty i opisano saldo migracji: kolory pomarańczowe – saldo dodatnie – kolory ciemne powyżej ośmiu promili, kolory jasne – do dwóch promili. Kolorem zielonym oznaczono powiaty z saldem zerowym. Odcieniami koloru niebieskiego oznaczono ujemne saldo migracji – kolory ciemne – minus sześć promili i mniej, kolory jasne poniżej minus dwóch promili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5724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571472" y="1571612"/>
            <a:ext cx="4143404" cy="178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2547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Rozmieszczenie ludności w gminie</a:t>
            </a: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57158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i="1" dirty="0" smtClean="0">
                <a:latin typeface="+mj-lt"/>
              </a:rPr>
              <a:t>Gęstość zaludnienia w gminie Stanin wynosi</a:t>
            </a:r>
            <a:r>
              <a:rPr lang="pl-PL" i="1" dirty="0" smtClean="0">
                <a:latin typeface="+mj-lt"/>
              </a:rPr>
              <a:t> 60,4 ,jest 1300 gminą w Polsce pod względem gęstości zaludnienia.</a:t>
            </a:r>
          </a:p>
          <a:p>
            <a:pPr algn="ctr"/>
            <a:r>
              <a:rPr lang="pl-PL" b="1" i="1" dirty="0" smtClean="0">
                <a:latin typeface="+mj-lt"/>
              </a:rPr>
              <a:t>W Polsce średnia gęstość zaludnienia </a:t>
            </a:r>
            <a:br>
              <a:rPr lang="pl-PL" b="1" i="1" dirty="0" smtClean="0">
                <a:latin typeface="+mj-lt"/>
              </a:rPr>
            </a:br>
            <a:r>
              <a:rPr lang="pl-PL" b="1" i="1" dirty="0" smtClean="0">
                <a:latin typeface="+mj-lt"/>
              </a:rPr>
              <a:t>w 2021 roku </a:t>
            </a:r>
            <a:r>
              <a:rPr lang="pl-PL" i="1" dirty="0" smtClean="0">
                <a:latin typeface="+mj-lt"/>
              </a:rPr>
              <a:t>wypada 121 osób na km2.</a:t>
            </a:r>
            <a:endParaRPr lang="pl-PL" i="1" dirty="0">
              <a:latin typeface="+mj-lt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643174" y="4214818"/>
          <a:ext cx="6096000" cy="208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62574">
                <a:tc>
                  <a:txBody>
                    <a:bodyPr/>
                    <a:lstStyle/>
                    <a:p>
                      <a:r>
                        <a:rPr lang="pl-PL" dirty="0" smtClean="0"/>
                        <a:t>Przyrodnicze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Społeczno-ekonomiczne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historyczne</a:t>
                      </a:r>
                      <a:endParaRPr lang="pl-PL" dirty="0"/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pl-PL" dirty="0" smtClean="0"/>
                        <a:t>Rodzaj</a:t>
                      </a:r>
                      <a:r>
                        <a:rPr lang="pl-PL" baseline="0" dirty="0" smtClean="0"/>
                        <a:t> gleby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Możliwość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znalezienia pracy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Przemieszczanie ludności</a:t>
                      </a:r>
                      <a:endParaRPr lang="pl-PL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pl-PL" dirty="0" smtClean="0"/>
                        <a:t>Ukształtowanie powierzchni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Rozwój przemysłu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Zmiany granic miast</a:t>
                      </a:r>
                      <a:r>
                        <a:rPr lang="pl-PL" baseline="0" dirty="0" smtClean="0"/>
                        <a:t> i województw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3143240" y="3500438"/>
            <a:ext cx="498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/>
              <a:t>Czynniki decydujące o rozmieszczeniu </a:t>
            </a:r>
            <a:endParaRPr lang="pl-PL" sz="2400" b="1" i="1" dirty="0"/>
          </a:p>
        </p:txBody>
      </p:sp>
      <p:pic>
        <p:nvPicPr>
          <p:cNvPr id="2049" name="Picture 1" descr="C:\Users\KOMPELE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28736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KOMPELEK\Desktop\187px-Lub_Lukowski_Stan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1925621" cy="247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murka 64"/>
          <p:cNvSpPr/>
          <p:nvPr/>
        </p:nvSpPr>
        <p:spPr>
          <a:xfrm>
            <a:off x="2571736" y="5357826"/>
            <a:ext cx="2071702" cy="121444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5214942" y="2214554"/>
            <a:ext cx="3643338" cy="11430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Struktura narodowościowa i etniczna</a:t>
            </a:r>
            <a:r>
              <a:rPr lang="pl-PL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polski oraz gminy stanin</a:t>
            </a:r>
            <a:endParaRPr lang="pl-P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rot="10800000" flipV="1">
            <a:off x="1428728" y="1071546"/>
            <a:ext cx="91054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2428860" y="2214554"/>
            <a:ext cx="1000132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14282" y="1785926"/>
            <a:ext cx="21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89% stanowią Polacy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57488" y="5500702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Polska jest </a:t>
            </a:r>
          </a:p>
          <a:p>
            <a:pPr algn="ctr"/>
            <a:r>
              <a:rPr lang="pl-PL" b="1" dirty="0" smtClean="0"/>
              <a:t>mało zróżnicowana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14282" y="2500306"/>
            <a:ext cx="133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Mniejszości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narodowe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643042" y="2500306"/>
            <a:ext cx="142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Mniejszości </a:t>
            </a:r>
          </a:p>
          <a:p>
            <a:pPr algn="ctr"/>
            <a:r>
              <a:rPr lang="pl-PL" b="1" dirty="0" smtClean="0">
                <a:solidFill>
                  <a:srgbClr val="00B050"/>
                </a:solidFill>
              </a:rPr>
              <a:t>etniczne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3143240" y="2571744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Społeczności 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etniczne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785918" y="2214554"/>
            <a:ext cx="42862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5400000">
            <a:off x="679423" y="2178041"/>
            <a:ext cx="357190" cy="2873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285720" y="3214686"/>
            <a:ext cx="110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Ukraińcy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Niemcy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Białorusi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Żydzi</a:t>
            </a:r>
            <a:endParaRPr lang="pl-PL" b="1" i="1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643042" y="3214686"/>
            <a:ext cx="1237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Romowie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Łemkowie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err="1" smtClean="0"/>
              <a:t>Kraimi</a:t>
            </a:r>
            <a:endParaRPr lang="pl-PL" b="1" i="1" dirty="0" smtClean="0"/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Tatarzy</a:t>
            </a:r>
            <a:endParaRPr lang="pl-PL" b="1" i="1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3000364" y="3214686"/>
            <a:ext cx="1637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Ślązacy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Kaszubi</a:t>
            </a:r>
          </a:p>
          <a:p>
            <a:pPr algn="ctr">
              <a:buFont typeface="Arial" pitchFamily="34" charset="0"/>
              <a:buChar char="•"/>
            </a:pPr>
            <a:r>
              <a:rPr lang="pl-PL" b="1" i="1" dirty="0" err="1" smtClean="0"/>
              <a:t>Podholanowie</a:t>
            </a:r>
            <a:endParaRPr lang="pl-PL" b="1" i="1" dirty="0" smtClean="0"/>
          </a:p>
          <a:p>
            <a:pPr algn="ctr">
              <a:buFont typeface="Arial" pitchFamily="34" charset="0"/>
              <a:buChar char="•"/>
            </a:pPr>
            <a:r>
              <a:rPr lang="pl-PL" b="1" i="1" dirty="0" smtClean="0"/>
              <a:t>Łowiczanie</a:t>
            </a:r>
            <a:endParaRPr lang="pl-PL" b="1" i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357158" y="1285860"/>
            <a:ext cx="101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/>
              <a:t>Polski:</a:t>
            </a:r>
            <a:endParaRPr lang="pl-PL" b="1" i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6643702" y="1500174"/>
            <a:ext cx="19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Gminy stanin:</a:t>
            </a:r>
            <a:endParaRPr lang="pl-PL" sz="2400" b="1" dirty="0"/>
          </a:p>
        </p:txBody>
      </p:sp>
      <p:cxnSp>
        <p:nvCxnSpPr>
          <p:cNvPr id="52" name="Łącznik prosty ze strzałką 51"/>
          <p:cNvCxnSpPr/>
          <p:nvPr/>
        </p:nvCxnSpPr>
        <p:spPr>
          <a:xfrm>
            <a:off x="5786446" y="1214422"/>
            <a:ext cx="85725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>
            <a:off x="5572132" y="235743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 naszej gminie z mniejszości narodowych można wymienić Ukraińców</a:t>
            </a:r>
            <a:endParaRPr lang="pl-PL" b="1" dirty="0"/>
          </a:p>
        </p:txBody>
      </p:sp>
      <p:sp>
        <p:nvSpPr>
          <p:cNvPr id="25605" name="AutoShape 5" descr="Ukraińcy w Polsce | Tygodnik Powszech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9" name="Picture 9" descr="Przedsiębiorcy z Ukrainy narzekają na podatki w Polsce - Money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73158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1" name="Picture 11" descr="Wysoko Szczegółowa Mapa Fizyczna Polski Z Etykietami - Stockowe grafiki  wektorowe i więcej obrazów Polska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2160164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hmurka 72"/>
          <p:cNvSpPr/>
          <p:nvPr/>
        </p:nvSpPr>
        <p:spPr>
          <a:xfrm>
            <a:off x="5000628" y="1928802"/>
            <a:ext cx="3571900" cy="12144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214282" y="5715016"/>
            <a:ext cx="3500462" cy="928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3286116" y="1785926"/>
            <a:ext cx="64294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Struktura Wyznaniowa w </a:t>
            </a:r>
            <a:r>
              <a:rPr lang="pl-PL" sz="3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poLsce</a:t>
            </a:r>
            <a:r>
              <a:rPr lang="pl-PL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i gminie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85786" y="2500306"/>
            <a:ext cx="17163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Chrześcijaństwo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85918" y="1785926"/>
            <a:ext cx="12858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Świadkowie </a:t>
            </a:r>
          </a:p>
          <a:p>
            <a:pPr algn="ctr"/>
            <a:r>
              <a:rPr lang="pl-P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Jechowy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5720" y="1643050"/>
            <a:ext cx="9573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Judaizm</a:t>
            </a:r>
            <a:endParaRPr lang="pl-PL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86116" y="1785926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</a:t>
            </a:r>
            <a:endParaRPr lang="pl-PL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392877" y="3107529"/>
            <a:ext cx="571504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16200000" flipH="1">
            <a:off x="1500166" y="3214686"/>
            <a:ext cx="642942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500298" y="3000372"/>
            <a:ext cx="785818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14282" y="3643314"/>
            <a:ext cx="93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Katolicy</a:t>
            </a:r>
            <a:endParaRPr lang="pl-PL" b="1" i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285852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prawosławie</a:t>
            </a:r>
            <a:endParaRPr lang="pl-PL" b="1" i="1" dirty="0"/>
          </a:p>
        </p:txBody>
      </p:sp>
      <p:sp>
        <p:nvSpPr>
          <p:cNvPr id="32" name="Prostokąt 31"/>
          <p:cNvSpPr/>
          <p:nvPr/>
        </p:nvSpPr>
        <p:spPr>
          <a:xfrm>
            <a:off x="2857488" y="3643314"/>
            <a:ext cx="148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i="1" dirty="0" smtClean="0">
                <a:solidFill>
                  <a:prstClr val="black"/>
                </a:solidFill>
              </a:rPr>
              <a:t>protestanckie</a:t>
            </a:r>
            <a:endParaRPr lang="pl-PL" b="1" i="1" dirty="0">
              <a:solidFill>
                <a:prstClr val="black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85720" y="40005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85%</a:t>
            </a:r>
            <a:endParaRPr lang="pl-PL" b="1" dirty="0"/>
          </a:p>
        </p:txBody>
      </p:sp>
      <p:sp>
        <p:nvSpPr>
          <p:cNvPr id="38" name="Prostokąt 37"/>
          <p:cNvSpPr/>
          <p:nvPr/>
        </p:nvSpPr>
        <p:spPr>
          <a:xfrm>
            <a:off x="1714480" y="41433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1,3%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3286116" y="39290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0,4%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4286256"/>
            <a:ext cx="12285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-Włochy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-Francja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-Hiszpania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-Portugalia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-Polska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1357290" y="4429132"/>
            <a:ext cx="1328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-Grecja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-Bułgaria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</a:t>
            </a:r>
            <a:r>
              <a:rPr lang="pl-PL" b="1" dirty="0" err="1" smtClean="0">
                <a:solidFill>
                  <a:prstClr val="black"/>
                </a:solidFill>
              </a:rPr>
              <a:t>Romunia</a:t>
            </a:r>
            <a:endParaRPr lang="pl-PL" b="1" dirty="0" smtClean="0">
              <a:solidFill>
                <a:prstClr val="black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2714612" y="4214818"/>
            <a:ext cx="1814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-Szwecja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-Norwegia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-Wielka Brytania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-Holandia</a:t>
            </a:r>
          </a:p>
          <a:p>
            <a:pPr marL="342900" lvl="0" indent="-342900" algn="ctr"/>
            <a:r>
              <a:rPr lang="pl-PL" b="1" dirty="0" smtClean="0">
                <a:solidFill>
                  <a:prstClr val="black"/>
                </a:solidFill>
              </a:rPr>
              <a:t>-Niemcy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428596" y="5857892"/>
            <a:ext cx="3147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/>
              <a:t>Jednolite Narodowościowo są :</a:t>
            </a:r>
          </a:p>
          <a:p>
            <a:pPr algn="ctr"/>
            <a:r>
              <a:rPr lang="pl-PL" b="1" i="1" dirty="0" smtClean="0"/>
              <a:t>Grecja i Portugalia</a:t>
            </a:r>
            <a:endParaRPr lang="pl-PL" b="1" i="1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1357290" y="1000108"/>
            <a:ext cx="866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/>
              <a:t>Polska</a:t>
            </a:r>
            <a:endParaRPr lang="pl-PL" sz="2000" b="1" i="1" dirty="0"/>
          </a:p>
        </p:txBody>
      </p:sp>
      <p:sp>
        <p:nvSpPr>
          <p:cNvPr id="70" name="pole tekstowe 69"/>
          <p:cNvSpPr txBox="1"/>
          <p:nvPr/>
        </p:nvSpPr>
        <p:spPr>
          <a:xfrm>
            <a:off x="5929322" y="1357298"/>
            <a:ext cx="190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/>
              <a:t>Gmina Stanin</a:t>
            </a:r>
            <a:endParaRPr lang="pl-PL" sz="2400" b="1" i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5143504" y="22145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 naszej gminie większość osób jest chrześcijanami</a:t>
            </a:r>
            <a:endParaRPr lang="pl-PL" b="1" dirty="0"/>
          </a:p>
        </p:txBody>
      </p:sp>
      <p:pic>
        <p:nvPicPr>
          <p:cNvPr id="30722" name="Picture 2" descr="Coraz więcej Polaków odcina się od Kościoła. Sondaż wskazuje przyczyny –  Wpr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429000"/>
            <a:ext cx="3714776" cy="2796402"/>
          </a:xfrm>
          <a:prstGeom prst="rect">
            <a:avLst/>
          </a:prstGeom>
          <a:noFill/>
        </p:spPr>
      </p:pic>
      <p:cxnSp>
        <p:nvCxnSpPr>
          <p:cNvPr id="75" name="Łącznik prosty 74"/>
          <p:cNvCxnSpPr>
            <a:stCxn id="69" idx="1"/>
            <a:endCxn id="7" idx="0"/>
          </p:cNvCxnSpPr>
          <p:nvPr/>
        </p:nvCxnSpPr>
        <p:spPr>
          <a:xfrm rot="10800000" flipV="1">
            <a:off x="764378" y="1200162"/>
            <a:ext cx="592913" cy="4428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stCxn id="69" idx="3"/>
            <a:endCxn id="8" idx="0"/>
          </p:cNvCxnSpPr>
          <p:nvPr/>
        </p:nvCxnSpPr>
        <p:spPr>
          <a:xfrm>
            <a:off x="2223681" y="1200163"/>
            <a:ext cx="1409646" cy="585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 rot="5400000">
            <a:off x="821505" y="1821645"/>
            <a:ext cx="1143008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1857356" y="1357298"/>
            <a:ext cx="500066" cy="357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214282" y="4214818"/>
            <a:ext cx="3429024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215074" y="1428736"/>
            <a:ext cx="2786082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Struktura zatrudnienia w </a:t>
            </a:r>
            <a:r>
              <a:rPr lang="pl-PL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pOlsCe</a:t>
            </a:r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 gminie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29388" y="1500174"/>
            <a:ext cx="235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/>
              <a:t>Struktura zatrudnienia</a:t>
            </a:r>
          </a:p>
          <a:p>
            <a:pPr algn="ctr"/>
            <a:r>
              <a:rPr lang="pl-PL" b="1" i="1" dirty="0" smtClean="0"/>
              <a:t> w Polsce</a:t>
            </a:r>
            <a:endParaRPr lang="pl-PL" b="1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86314" y="1785926"/>
            <a:ext cx="124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>
                <a:latin typeface="+mj-lt"/>
              </a:rPr>
              <a:t>Rolnictwo</a:t>
            </a:r>
            <a:endParaRPr lang="pl-PL" sz="2000" b="1" i="1" dirty="0"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357950" y="2285992"/>
            <a:ext cx="1133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000" b="1" i="1" dirty="0" smtClean="0">
                <a:solidFill>
                  <a:prstClr val="black"/>
                </a:solidFill>
              </a:rPr>
              <a:t>Przemysł</a:t>
            </a:r>
            <a:endParaRPr lang="pl-PL" sz="2000" b="1" i="1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858148" y="2285992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000" b="1" i="1" dirty="0" smtClean="0">
                <a:solidFill>
                  <a:prstClr val="black"/>
                </a:solidFill>
              </a:rPr>
              <a:t>Usługi</a:t>
            </a:r>
            <a:endParaRPr lang="pl-PL" sz="2000" b="1" i="1" dirty="0">
              <a:solidFill>
                <a:prstClr val="black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72000" y="2214554"/>
            <a:ext cx="1597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9,6%</a:t>
            </a:r>
          </a:p>
          <a:p>
            <a:pPr algn="ctr"/>
            <a:r>
              <a:rPr lang="pl-PL" b="1" dirty="0" smtClean="0"/>
              <a:t>Lubelskie</a:t>
            </a:r>
          </a:p>
          <a:p>
            <a:pPr algn="ctr"/>
            <a:r>
              <a:rPr lang="pl-PL" b="1" dirty="0" smtClean="0"/>
              <a:t>Świętokrzyskie</a:t>
            </a:r>
          </a:p>
          <a:p>
            <a:pPr algn="ctr"/>
            <a:r>
              <a:rPr lang="pl-PL" b="1" dirty="0" smtClean="0"/>
              <a:t>Podlaskie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72198" y="2714620"/>
            <a:ext cx="1359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31,7%</a:t>
            </a:r>
          </a:p>
          <a:p>
            <a:pPr algn="ctr"/>
            <a:r>
              <a:rPr lang="pl-PL" b="1" dirty="0" smtClean="0"/>
              <a:t>Śląsk</a:t>
            </a:r>
          </a:p>
          <a:p>
            <a:pPr algn="ctr"/>
            <a:r>
              <a:rPr lang="pl-PL" b="1" dirty="0" smtClean="0"/>
              <a:t>Opole</a:t>
            </a:r>
          </a:p>
          <a:p>
            <a:pPr algn="ctr"/>
            <a:r>
              <a:rPr lang="pl-PL" b="1" dirty="0" smtClean="0"/>
              <a:t>Podkarpacie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7572396" y="2786058"/>
            <a:ext cx="142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58,7%</a:t>
            </a: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Mazowieckie</a:t>
            </a: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Pomorskie</a:t>
            </a: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Dolnośląskie</a:t>
            </a: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Zachodnio-</a:t>
            </a:r>
          </a:p>
          <a:p>
            <a:pPr lvl="0" algn="ctr"/>
            <a:r>
              <a:rPr lang="pl-PL" b="1" dirty="0" smtClean="0">
                <a:solidFill>
                  <a:prstClr val="black"/>
                </a:solidFill>
              </a:rPr>
              <a:t>Pomorskie</a:t>
            </a:r>
          </a:p>
          <a:p>
            <a:pPr lvl="0" algn="ctr"/>
            <a:endParaRPr lang="pl-PL" dirty="0" smtClean="0">
              <a:solidFill>
                <a:prstClr val="black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14282" y="4214818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Bahnschrift" pitchFamily="34" charset="0"/>
              </a:rPr>
              <a:t>W urzędach pracy województwa lubelskiego zarejestrowanych było 56,6 tys. bezrobotnych, którzy stanowili 7,2% wszystkich bezrobotnych zarejestrowanych w Polsce. W porównaniu z czerwcem 2022 r. liczba bezrobotnych zmniejszyła się w województwie lubelskim o 7,8%, a w kraju o 4,2%.</a:t>
            </a:r>
            <a:endParaRPr lang="pl-PL" sz="1600" b="1" dirty="0">
              <a:latin typeface="Bahnschrift" pitchFamily="34" charset="0"/>
            </a:endParaRPr>
          </a:p>
        </p:txBody>
      </p:sp>
      <p:pic>
        <p:nvPicPr>
          <p:cNvPr id="27652" name="Picture 4" descr="Rodzaje usług – W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86214" cy="226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Podział usług | Geografia24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429132"/>
            <a:ext cx="2928926" cy="195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57752" y="164305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Charakter zatrudnienia</a:t>
            </a:r>
            <a:r>
              <a:rPr lang="pl-PL" sz="2000" dirty="0" smtClean="0"/>
              <a:t> </a:t>
            </a:r>
            <a:r>
              <a:rPr lang="pl-PL" sz="2400" dirty="0" smtClean="0"/>
              <a:t> </a:t>
            </a:r>
            <a:endParaRPr lang="pl-PL" dirty="0" smtClean="0"/>
          </a:p>
          <a:p>
            <a:pPr algn="ctr"/>
            <a:r>
              <a:rPr lang="pl-PL" b="1" dirty="0" smtClean="0"/>
              <a:t>Indywidualne gospodarstwa rolne   -</a:t>
            </a:r>
            <a:r>
              <a:rPr lang="pl-PL" dirty="0" smtClean="0"/>
              <a:t>  3 604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Gospodarka narodowa   -  </a:t>
            </a:r>
            <a:r>
              <a:rPr lang="pl-PL" dirty="0" smtClean="0"/>
              <a:t>344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Prywatne firmy i instytucje </a:t>
            </a:r>
            <a:r>
              <a:rPr lang="pl-PL" dirty="0" smtClean="0"/>
              <a:t>  -  582</a:t>
            </a:r>
          </a:p>
        </p:txBody>
      </p:sp>
      <p:sp>
        <p:nvSpPr>
          <p:cNvPr id="6" name="Elipsa 5"/>
          <p:cNvSpPr/>
          <p:nvPr/>
        </p:nvSpPr>
        <p:spPr>
          <a:xfrm>
            <a:off x="5715008" y="428604"/>
            <a:ext cx="3214710" cy="8572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2428868"/>
            <a:ext cx="5286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W ostatnich latach dokuczliwym problemem mieszkańców gminy Stanin staje się bezrobocie. Urząd Gminy wspólnie z Powiatowym Urzędem Pracy w Łukowie łagodzi poziom bezrobocia poprzez organizowanie prac interwencyjnych, robót publicznych i zatrudnianie absolwentów.</a:t>
            </a:r>
            <a:br>
              <a:rPr lang="pl-PL" b="1" dirty="0" smtClean="0"/>
            </a:br>
            <a:r>
              <a:rPr lang="pl-PL" b="1" dirty="0" smtClean="0"/>
              <a:t>Podstawowym źródłem zatrudnienia dla mieszkańców gminy jest praca w indywidualnych gospodarstwach rolnych. Najliczniejsza grupa bo aż 3604 osoby utrzymuje się wyłącznie z tego rodzaju zatrudnienia. Na terenie gminy są zarejestrowane 373 instytucje prywatne, które zapewniają pracę w swoich firmach 582 osobom. Oprócz tego w pozarolniczych działach gospodarki są zatrudnione 344 osoby z gminy Stanin. 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857752" y="50004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i="1" dirty="0" smtClean="0">
                <a:solidFill>
                  <a:prstClr val="black"/>
                </a:solidFill>
              </a:rPr>
              <a:t>Struktura zatrudnienia </a:t>
            </a:r>
          </a:p>
          <a:p>
            <a:pPr lvl="0" algn="ctr"/>
            <a:r>
              <a:rPr lang="pl-PL" sz="2000" b="1" i="1" dirty="0" smtClean="0">
                <a:solidFill>
                  <a:prstClr val="black"/>
                </a:solidFill>
              </a:rPr>
              <a:t>w gminie</a:t>
            </a:r>
          </a:p>
        </p:txBody>
      </p:sp>
      <p:pic>
        <p:nvPicPr>
          <p:cNvPr id="39938" name="Picture 2" descr="Gospodarstwo rolne przekazane następcy wchodzi do majątku wspólnego  małżonków. Sąd Najwyższy zdecydował - Bankier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429132"/>
            <a:ext cx="3250962" cy="1947834"/>
          </a:xfrm>
          <a:prstGeom prst="rect">
            <a:avLst/>
          </a:prstGeom>
          <a:noFill/>
        </p:spPr>
      </p:pic>
      <p:pic>
        <p:nvPicPr>
          <p:cNvPr id="39940" name="Picture 4" descr="Gospodarstwo rolne – co to jest? | Social.Est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655160" cy="2071702"/>
          </a:xfrm>
          <a:prstGeom prst="rect">
            <a:avLst/>
          </a:prstGeom>
          <a:noFill/>
        </p:spPr>
      </p:pic>
      <p:sp>
        <p:nvSpPr>
          <p:cNvPr id="12" name="Strzałka w lewo i w górę 11"/>
          <p:cNvSpPr/>
          <p:nvPr/>
        </p:nvSpPr>
        <p:spPr>
          <a:xfrm>
            <a:off x="6286512" y="3143248"/>
            <a:ext cx="928694" cy="928694"/>
          </a:xfrm>
          <a:prstGeom prst="lef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murka 32"/>
          <p:cNvSpPr/>
          <p:nvPr/>
        </p:nvSpPr>
        <p:spPr>
          <a:xfrm>
            <a:off x="5143504" y="2857496"/>
            <a:ext cx="4000496" cy="12144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214282" y="3357562"/>
            <a:ext cx="4357750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Miasta w </a:t>
            </a:r>
            <a:r>
              <a:rPr lang="pl-PL" sz="36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polsce</a:t>
            </a:r>
            <a:r>
              <a:rPr lang="pl-PL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 w województwie lubelskim</a:t>
            </a:r>
            <a:endParaRPr lang="pl-PL" sz="3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57158" y="342900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Przyczyny rozwoju dużych miast w Polsce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42976" y="4000504"/>
            <a:ext cx="11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Warszawa</a:t>
            </a:r>
            <a:endParaRPr lang="pl-PL" b="1" i="1" dirty="0"/>
          </a:p>
        </p:txBody>
      </p:sp>
      <p:sp>
        <p:nvSpPr>
          <p:cNvPr id="17" name="Prostokąt 16"/>
          <p:cNvSpPr/>
          <p:nvPr/>
        </p:nvSpPr>
        <p:spPr>
          <a:xfrm>
            <a:off x="4214810" y="4071942"/>
            <a:ext cx="90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 smtClean="0"/>
              <a:t>Kraków</a:t>
            </a:r>
            <a:endParaRPr lang="pl-PL" b="1" i="1" dirty="0"/>
          </a:p>
        </p:txBody>
      </p:sp>
      <p:sp>
        <p:nvSpPr>
          <p:cNvPr id="18" name="Prostokąt 17"/>
          <p:cNvSpPr/>
          <p:nvPr/>
        </p:nvSpPr>
        <p:spPr>
          <a:xfrm>
            <a:off x="7286644" y="421481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 smtClean="0"/>
              <a:t>Gdańsk</a:t>
            </a:r>
            <a:endParaRPr lang="pl-PL" b="1" i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14282" y="4357694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Początkowo najważniejsza była funkcja handlowa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 16w ważniejsza była funkcja administracyjna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Współcześnie duże znaczenie mają funkcje usługowe, handlowe oraz edukacyjno-naukowe. Mniejszą role pełni funkcja przemysłowa.</a:t>
            </a:r>
            <a:endParaRPr lang="pl-PL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214678" y="435769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Początkowy rozwój zawdzięcza funkcjom handlowym , administracyjnym oraz edukacyjno-naukowym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Później wzrosło znaczenie funkcji przemysłowej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Coraz ważniejsze stały się funkcje edukacyjno-naukowe oraz turystyczne i religijne</a:t>
            </a:r>
            <a:endParaRPr lang="pl-PL" sz="16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500762" y="4572008"/>
            <a:ext cx="2643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Początkowo rozwój wiązał się z handlem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Coraz ważniejsza stawała się funkcja przemysłowa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Obecnie istotne stały się również funkcje usługowe i edukacyjno-naukowe</a:t>
            </a:r>
            <a:endParaRPr lang="pl-PL" sz="1600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170525"/>
            <a:ext cx="65" cy="341050"/>
          </a:xfrm>
          <a:prstGeom prst="rect">
            <a:avLst/>
          </a:prstGeom>
          <a:solidFill>
            <a:srgbClr val="D3E3F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07916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14282" y="1285860"/>
            <a:ext cx="42862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Rozmieszczenia miast w Polsce i wielkość:</a:t>
            </a:r>
            <a:endParaRPr lang="pl-PL" sz="1600" dirty="0" smtClean="0"/>
          </a:p>
          <a:p>
            <a:pPr algn="ctr">
              <a:buFont typeface="Arial" pitchFamily="34" charset="0"/>
              <a:buChar char="•"/>
            </a:pPr>
            <a:r>
              <a:rPr lang="pl-PL" sz="1600" dirty="0" smtClean="0"/>
              <a:t>Liczba miast wynosi 1013tys.</a:t>
            </a:r>
          </a:p>
          <a:p>
            <a:pPr algn="ctr">
              <a:buFont typeface="Arial" pitchFamily="34" charset="0"/>
              <a:buChar char="•"/>
            </a:pPr>
            <a:r>
              <a:rPr lang="pl-PL" sz="1600" dirty="0" smtClean="0"/>
              <a:t>Miasta w Polsce są rozmieszczone nierównomiernie</a:t>
            </a:r>
          </a:p>
          <a:p>
            <a:pPr algn="ctr">
              <a:buFont typeface="Arial" pitchFamily="34" charset="0"/>
              <a:buChar char="•"/>
            </a:pPr>
            <a:r>
              <a:rPr lang="pl-PL" sz="1600" dirty="0" smtClean="0"/>
              <a:t>Największą liczbą miast odznacza się województwo wielkopolskie (115) a najmniejszą – opolskie (36) </a:t>
            </a:r>
            <a:endParaRPr lang="pl-PL" sz="1600" dirty="0"/>
          </a:p>
        </p:txBody>
      </p:sp>
      <p:sp>
        <p:nvSpPr>
          <p:cNvPr id="30" name="Prostokąt 29"/>
          <p:cNvSpPr/>
          <p:nvPr/>
        </p:nvSpPr>
        <p:spPr>
          <a:xfrm>
            <a:off x="4929190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Lublin jest największym miastem w województwie lubelskim</a:t>
            </a:r>
            <a:endParaRPr lang="pl-PL" b="1" dirty="0"/>
          </a:p>
        </p:txBody>
      </p:sp>
      <p:sp>
        <p:nvSpPr>
          <p:cNvPr id="32" name="Prostokąt 31"/>
          <p:cNvSpPr/>
          <p:nvPr/>
        </p:nvSpPr>
        <p:spPr>
          <a:xfrm>
            <a:off x="4857752" y="150017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 smtClean="0">
                <a:solidFill>
                  <a:srgbClr val="202124"/>
                </a:solidFill>
                <a:latin typeface="Google Sans"/>
                <a:cs typeface="Arial" pitchFamily="34" charset="0"/>
              </a:rPr>
              <a:t>Miasta znajdujące się w województwie lubelskim</a:t>
            </a:r>
            <a:r>
              <a:rPr lang="pl-PL" sz="1400" b="1" dirty="0" smtClean="0">
                <a:solidFill>
                  <a:srgbClr val="202124"/>
                </a:solidFill>
                <a:latin typeface="Arial" pitchFamily="34" charset="0"/>
                <a:cs typeface="Arial" pitchFamily="34" charset="0"/>
              </a:rPr>
              <a:t> to </a:t>
            </a:r>
            <a:r>
              <a:rPr lang="pl-PL" b="1" dirty="0" smtClean="0">
                <a:solidFill>
                  <a:srgbClr val="202124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pl-PL" sz="1400" dirty="0" smtClean="0">
                <a:solidFill>
                  <a:srgbClr val="202124"/>
                </a:solidFill>
                <a:latin typeface="Arial" pitchFamily="34" charset="0"/>
                <a:cs typeface="Arial" pitchFamily="34" charset="0"/>
              </a:rPr>
              <a:t>   </a:t>
            </a:r>
            <a:r>
              <a:rPr lang="pl-PL" sz="1200" dirty="0" smtClean="0">
                <a:solidFill>
                  <a:srgbClr val="202124"/>
                </a:solidFill>
                <a:latin typeface="Arial" pitchFamily="34" charset="0"/>
                <a:cs typeface="Arial" pitchFamily="34" charset="0"/>
              </a:rPr>
              <a:t>        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 smtClean="0">
                <a:solidFill>
                  <a:srgbClr val="4D5156"/>
                </a:solidFill>
                <a:latin typeface="Google Sans"/>
                <a:cs typeface="Arial" pitchFamily="34" charset="0"/>
              </a:rPr>
              <a:t> </a:t>
            </a:r>
            <a:r>
              <a:rPr lang="pl-PL" sz="1200" dirty="0" smtClean="0">
                <a:solidFill>
                  <a:srgbClr val="040C28"/>
                </a:solidFill>
                <a:latin typeface="Google Sans"/>
                <a:cs typeface="Arial" pitchFamily="34" charset="0"/>
              </a:rPr>
              <a:t>Biała Podlaska, Biłgoraj, Chełm, Dęblin, Hrubieszów, Kraśnik, Lubartów, Łuków, Włodawa, Puławy, Świdnik, Zamość i Tomaszów Lubelski</a:t>
            </a:r>
            <a:r>
              <a:rPr lang="pl-PL" sz="1400" dirty="0" smtClean="0">
                <a:solidFill>
                  <a:srgbClr val="4D5156"/>
                </a:solidFill>
                <a:latin typeface="Google Sans"/>
                <a:cs typeface="Arial" pitchFamily="34" charset="0"/>
              </a:rPr>
              <a:t>.</a:t>
            </a:r>
            <a:endParaRPr lang="pl-PL" sz="1400" dirty="0" smtClean="0">
              <a:solidFill>
                <a:srgbClr val="20212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erb gminy Stanin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567846" cy="392909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214290"/>
            <a:ext cx="8607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Herb i flaga Gminy Stanin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8918" name="Picture 6" descr="Stanin Flaga Stanina"/>
          <p:cNvPicPr>
            <a:picLocks noChangeAspect="1" noChangeArrowheads="1"/>
          </p:cNvPicPr>
          <p:nvPr/>
        </p:nvPicPr>
        <p:blipFill>
          <a:blip r:embed="rId3" cstate="print"/>
          <a:srcRect t="19608" b="19608"/>
          <a:stretch>
            <a:fillRect/>
          </a:stretch>
        </p:blipFill>
        <p:spPr bwMode="auto">
          <a:xfrm>
            <a:off x="4929190" y="2214554"/>
            <a:ext cx="364333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Aglomeracja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928670"/>
            <a:ext cx="7929618" cy="2197097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Aglomeracja to</a:t>
            </a:r>
            <a:r>
              <a:rPr lang="pl-PL" sz="1800" dirty="0" smtClean="0"/>
              <a:t> zespół powiązanych ze sobą pod względem komunikacyjnym, funkcjonalnym i ekonomicznym jednostek osadniczych.</a:t>
            </a:r>
          </a:p>
          <a:p>
            <a:r>
              <a:rPr lang="pl-PL" sz="1800" dirty="0" smtClean="0"/>
              <a:t> </a:t>
            </a:r>
            <a:r>
              <a:rPr lang="pl-PL" sz="1800" b="1" dirty="0" smtClean="0"/>
              <a:t>Aglomeracje monocentryczne</a:t>
            </a:r>
            <a:r>
              <a:rPr lang="pl-PL" sz="1800" dirty="0" smtClean="0"/>
              <a:t> to takie,  które składają się z jednego dużego miasta i wielu mniejszych.</a:t>
            </a:r>
            <a:r>
              <a:rPr lang="pl-PL" sz="1800" b="1" dirty="0" smtClean="0"/>
              <a:t> Przykładami aglomeracji monocentrycznej w Polsce są: </a:t>
            </a:r>
            <a:r>
              <a:rPr lang="pl-PL" sz="1800" dirty="0" smtClean="0"/>
              <a:t>Warszawa, Kraków albo Wrocław</a:t>
            </a:r>
            <a:r>
              <a:rPr lang="pl-PL" sz="1800" b="1" dirty="0" smtClean="0"/>
              <a:t>. </a:t>
            </a:r>
          </a:p>
          <a:p>
            <a:r>
              <a:rPr lang="pl-PL" sz="1800" b="1" dirty="0" smtClean="0"/>
              <a:t>Aglomeracje policentryczne to</a:t>
            </a:r>
            <a:r>
              <a:rPr lang="pl-PL" sz="1800" dirty="0" smtClean="0"/>
              <a:t> takie, które tworzą wiele miast, wśród których nie ma jednego dominującego </a:t>
            </a:r>
            <a:r>
              <a:rPr lang="pl-PL" sz="1800" b="1" dirty="0" smtClean="0"/>
              <a:t>Przykładami aglomeracji policentrycznej są: </a:t>
            </a:r>
            <a:r>
              <a:rPr lang="pl-PL" sz="1800" dirty="0" smtClean="0"/>
              <a:t>aglomeracja </a:t>
            </a:r>
            <a:r>
              <a:rPr lang="pl-PL" sz="1800" dirty="0" err="1" smtClean="0"/>
              <a:t>bydgosko‐toruńska</a:t>
            </a:r>
            <a:endParaRPr lang="pl-PL" sz="1800" dirty="0" smtClean="0"/>
          </a:p>
          <a:p>
            <a:endParaRPr lang="pl-PL" sz="1800" dirty="0"/>
          </a:p>
        </p:txBody>
      </p:sp>
      <p:pic>
        <p:nvPicPr>
          <p:cNvPr id="33793" name="Picture 1" descr="C:\Users\KOMPELEK\Desktop\pobra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8286808" cy="265094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00034" y="5857892"/>
            <a:ext cx="228601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AGLOMERACJA MONOCENTRYCZNA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00628" y="5857892"/>
            <a:ext cx="221457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AGLOMERACJA POLICENTRYCZNA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143240" y="3357562"/>
            <a:ext cx="27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/>
              <a:t>Rodzaje aglomeracji</a:t>
            </a:r>
            <a:endParaRPr lang="pl-PL" sz="2400" b="1" i="1" dirty="0"/>
          </a:p>
        </p:txBody>
      </p:sp>
      <p:sp>
        <p:nvSpPr>
          <p:cNvPr id="10" name="Prostokąt 9"/>
          <p:cNvSpPr/>
          <p:nvPr/>
        </p:nvSpPr>
        <p:spPr>
          <a:xfrm>
            <a:off x="3357554" y="4357694"/>
            <a:ext cx="57150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7358082" y="4286256"/>
            <a:ext cx="114300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Miasta równorzędne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214546" y="4857760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214546" y="478632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Miasto centralne</a:t>
            </a:r>
            <a:endParaRPr lang="pl-PL" sz="14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Czym jest urbanizacja?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1643050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00B050"/>
                </a:solidFill>
              </a:rPr>
              <a:t>URBANIZACJA TO:</a:t>
            </a:r>
            <a:endParaRPr lang="pl-PL" b="1" dirty="0" smtClean="0">
              <a:solidFill>
                <a:srgbClr val="00B050"/>
              </a:solidFill>
            </a:endParaRPr>
          </a:p>
          <a:p>
            <a:pPr algn="ctr"/>
            <a:r>
              <a:rPr lang="pl-PL" b="1" dirty="0" smtClean="0"/>
              <a:t>-proces rozwoju istniejących miast i powstawania nowych</a:t>
            </a:r>
          </a:p>
          <a:p>
            <a:pPr algn="ctr"/>
            <a:r>
              <a:rPr lang="pl-PL" b="1" dirty="0" smtClean="0"/>
              <a:t>-miejski styl życia w przemyśle i usługach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28596" y="3357562"/>
            <a:ext cx="321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Wskaźnik urbanizacji w </a:t>
            </a:r>
          </a:p>
          <a:p>
            <a:pPr algn="ctr"/>
            <a:r>
              <a:rPr lang="pl-PL" b="1" dirty="0" smtClean="0"/>
              <a:t>województwie lubelskim wynosi:</a:t>
            </a:r>
          </a:p>
          <a:p>
            <a:pPr algn="ctr"/>
            <a:r>
              <a:rPr lang="pl-PL" b="1" dirty="0" smtClean="0">
                <a:solidFill>
                  <a:srgbClr val="00B050"/>
                </a:solidFill>
              </a:rPr>
              <a:t>46%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72066" y="1428736"/>
            <a:ext cx="2697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i="1" dirty="0" smtClean="0"/>
              <a:t>Wskaźnik urbanizacji w 2022 roku</a:t>
            </a:r>
            <a:endParaRPr lang="pl-PL" sz="1400" b="1" i="1" dirty="0"/>
          </a:p>
        </p:txBody>
      </p:sp>
      <p:pic>
        <p:nvPicPr>
          <p:cNvPr id="32772" name="Picture 4" descr="C:\Users\KOMPELEK\Desktop\Województwa-urbanizacja.png"/>
          <p:cNvPicPr>
            <a:picLocks noChangeAspect="1" noChangeArrowheads="1"/>
          </p:cNvPicPr>
          <p:nvPr/>
        </p:nvPicPr>
        <p:blipFill>
          <a:blip r:embed="rId2" cstate="print"/>
          <a:srcRect l="4215" r="15696"/>
          <a:stretch>
            <a:fillRect/>
          </a:stretch>
        </p:blipFill>
        <p:spPr bwMode="auto">
          <a:xfrm>
            <a:off x="4071934" y="1928802"/>
            <a:ext cx="4407945" cy="4500594"/>
          </a:xfrm>
          <a:prstGeom prst="rect">
            <a:avLst/>
          </a:prstGeom>
          <a:noFill/>
        </p:spPr>
      </p:pic>
      <p:sp>
        <p:nvSpPr>
          <p:cNvPr id="13" name="Strzałka w lewo i w górę 12"/>
          <p:cNvSpPr/>
          <p:nvPr/>
        </p:nvSpPr>
        <p:spPr>
          <a:xfrm rot="5400000">
            <a:off x="1607323" y="4536289"/>
            <a:ext cx="1428760" cy="1928826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Dziękuję za uwagę !</a:t>
            </a:r>
            <a:endParaRPr lang="pl-PL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5" name="Picture 1" descr="C:\Users\KOMPELEK\Desktop\staninUrz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5000660" cy="32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 descr="C:\Users\KOMPELEK\Desktop\po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714752"/>
            <a:ext cx="674493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286380" y="1357298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Wiktoria Goławska </a:t>
            </a:r>
            <a:r>
              <a:rPr lang="pl-PL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kl.VIIB</a:t>
            </a:r>
            <a:endParaRPr lang="pl-PL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OMPELEK\Desktop\640px-Stanin_(gmina)_loc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14752"/>
            <a:ext cx="4214843" cy="291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7215238" cy="1643074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Powierzchnia gminy Stanin wynosi 161 km2, zajmuje 599 miejsce pod względem powierzchni gmin w Polsce. </a:t>
            </a:r>
            <a:r>
              <a:rPr lang="pl-PL" sz="1800" b="1" dirty="0" smtClean="0">
                <a:cs typeface="Arial" pitchFamily="34" charset="0"/>
              </a:rPr>
              <a:t>Gmina Stanin położona jest w północno – zachodniej części województwa lubelskiego</a:t>
            </a:r>
            <a:r>
              <a:rPr lang="pl-PL" sz="1800" b="1" dirty="0" smtClean="0"/>
              <a:t>. Leży w odległości 17 km od Łukowa, 99 km od Lublina i 100 km od Warszawy. Gmina leży na szlaku łączącym Łuków z Żelechowem i Krzywdą na południu. Dlatego też na jej terenie krzyżują się drogi powiatowe i wojewódzkie biegnące </a:t>
            </a:r>
            <a:br>
              <a:rPr lang="pl-PL" sz="1800" b="1" dirty="0" smtClean="0"/>
            </a:br>
            <a:r>
              <a:rPr lang="pl-PL" sz="1800" b="1" dirty="0" smtClean="0"/>
              <a:t>w kierunkach tych miejscowości</a:t>
            </a:r>
            <a:r>
              <a:rPr lang="pl-PL" sz="1400" dirty="0" smtClean="0"/>
              <a:t>.</a:t>
            </a:r>
            <a:r>
              <a:rPr lang="pl-PL" sz="1400" dirty="0" smtClean="0">
                <a:cs typeface="Arial" pitchFamily="34" charset="0"/>
              </a:rPr>
              <a:t> </a:t>
            </a:r>
            <a:endParaRPr lang="pl-PL" sz="1400" dirty="0">
              <a:cs typeface="Arial" pitchFamily="34" charset="0"/>
            </a:endParaRPr>
          </a:p>
        </p:txBody>
      </p:sp>
      <p:pic>
        <p:nvPicPr>
          <p:cNvPr id="4" name="Picture 4" descr="https://www.google.com/maps/vt/data=myuWjkBK-1zrHJfpGBGNYSEImry_WXMVnhXe5YYPqMQKJ_fJYdo8e4j4iiARerYVhtemHMWXxdj5ht1Xd5uFWVIjSi2bajzeovTtPGW3B8CRp-d1FMpug0IoZztROtl3FiB3owE5I47VeD_C2b2Q-6pUxdTudoVyCHI9aPqXp2K-QdfrUW75tu1_ozDOQVgG1yNo2G0uMTIOPeyLU6ZzC2NTUjnKmJXIgjc5E1XPrWSOVYUIKbs6pAHBWV_lUGmO7TlKAP2tSRhwUKtJpsdJ1YG8mhSmFrfrWGn5fzdGUg"/>
          <p:cNvPicPr>
            <a:picLocks noChangeAspect="1" noChangeArrowheads="1"/>
          </p:cNvPicPr>
          <p:nvPr/>
        </p:nvPicPr>
        <p:blipFill>
          <a:blip r:embed="rId3" cstate="print"/>
          <a:srcRect l="19616" t="19971" r="9999" b="11242"/>
          <a:stretch>
            <a:fillRect/>
          </a:stretch>
        </p:blipFill>
        <p:spPr bwMode="auto">
          <a:xfrm>
            <a:off x="642910" y="2928934"/>
            <a:ext cx="3925193" cy="226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trzałka w lewo i w górę 4"/>
          <p:cNvSpPr/>
          <p:nvPr/>
        </p:nvSpPr>
        <p:spPr>
          <a:xfrm rot="16200000">
            <a:off x="4857752" y="2928934"/>
            <a:ext cx="928694" cy="928694"/>
          </a:xfrm>
          <a:prstGeom prst="lef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42976" y="142852"/>
            <a:ext cx="698652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Położenie</a:t>
            </a:r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powierzchnia</a:t>
            </a:r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pl-P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8" name="AutoShape 2" descr="Stanin (gmina)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ołożenie na mapie województ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073822" cy="621510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571472" y="3143248"/>
            <a:ext cx="2571768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Gmina Stanin na tle województwa lubelskiego</a:t>
            </a:r>
            <a:endParaRPr lang="pl-PL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2500298" y="1857364"/>
            <a:ext cx="214314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Liczba ludności gminy stanin w ogólnej liczbie ludności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1714488"/>
            <a:ext cx="4071966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b="1" dirty="0" smtClean="0">
                <a:latin typeface="+mj-lt"/>
              </a:rPr>
              <a:t>W Polsce liczba ludności w 2021 roku wynosi 37,9 mln + 1,4 mln Ukraińców.</a:t>
            </a:r>
          </a:p>
          <a:p>
            <a:pPr algn="ctr">
              <a:buNone/>
            </a:pPr>
            <a:endParaRPr lang="pl-PL" sz="1800" b="1" dirty="0" smtClean="0">
              <a:latin typeface="+mj-lt"/>
            </a:endParaRPr>
          </a:p>
          <a:p>
            <a:pPr algn="ctr">
              <a:buNone/>
            </a:pPr>
            <a:r>
              <a:rPr lang="pl-PL" sz="1800" b="1" dirty="0" smtClean="0">
                <a:latin typeface="+mj-lt"/>
              </a:rPr>
              <a:t>Gmina Stanin zamieszkuje 9686 mieszkańców, pod względem zaludnienia jest to 923 gmina w Polsce. </a:t>
            </a:r>
          </a:p>
        </p:txBody>
      </p:sp>
      <p:pic>
        <p:nvPicPr>
          <p:cNvPr id="23554" name="Picture 2" descr="Liczba ludności Polski. Dane GUS - TVN24 Biznes"/>
          <p:cNvPicPr>
            <a:picLocks noChangeAspect="1" noChangeArrowheads="1"/>
          </p:cNvPicPr>
          <p:nvPr/>
        </p:nvPicPr>
        <p:blipFill>
          <a:blip r:embed="rId2" cstate="print"/>
          <a:srcRect l="1370" t="31435" r="1370" b="10357"/>
          <a:stretch>
            <a:fillRect/>
          </a:stretch>
        </p:blipFill>
        <p:spPr bwMode="auto">
          <a:xfrm>
            <a:off x="3857620" y="1785926"/>
            <a:ext cx="5143536" cy="2571768"/>
          </a:xfrm>
          <a:prstGeom prst="rect">
            <a:avLst/>
          </a:prstGeom>
          <a:noFill/>
        </p:spPr>
      </p:pic>
      <p:pic>
        <p:nvPicPr>
          <p:cNvPr id="23556" name="Picture 4" descr="Gmina Stan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86322"/>
            <a:ext cx="2643359" cy="176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Łącznik prosty ze strzałką 12"/>
          <p:cNvCxnSpPr/>
          <p:nvPr/>
        </p:nvCxnSpPr>
        <p:spPr>
          <a:xfrm flipV="1">
            <a:off x="3143240" y="3000372"/>
            <a:ext cx="571504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bjaśnienie ze strzałką w prawo 19"/>
          <p:cNvSpPr/>
          <p:nvPr/>
        </p:nvSpPr>
        <p:spPr>
          <a:xfrm>
            <a:off x="500034" y="4357694"/>
            <a:ext cx="4429156" cy="2071702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42844" y="5429264"/>
            <a:ext cx="357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 współczynnik przyrostu naturalnego w Gminie Stanin wynosi 2,9 promila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28596" y="4357694"/>
            <a:ext cx="292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+mj-lt"/>
              </a:rPr>
              <a:t>Współczynnik przyrostu naturalnego w Polsce (na 1000 ludności) wyniósł –3,8 promila.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Czynniki które spowodowały spadek liczby ludności w </a:t>
            </a:r>
            <a:r>
              <a:rPr lang="pl-P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polsce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714488"/>
            <a:ext cx="6186502" cy="4411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i="1" dirty="0" smtClean="0"/>
              <a:t>Ekonomiczne:</a:t>
            </a:r>
          </a:p>
          <a:p>
            <a:pPr>
              <a:buNone/>
            </a:pPr>
            <a:r>
              <a:rPr lang="pl-PL" sz="2000" dirty="0" smtClean="0"/>
              <a:t>-niepewność finansowa</a:t>
            </a:r>
          </a:p>
          <a:p>
            <a:pPr>
              <a:buNone/>
            </a:pPr>
            <a:r>
              <a:rPr lang="pl-PL" sz="2000" dirty="0" smtClean="0"/>
              <a:t>-brak pracy</a:t>
            </a:r>
          </a:p>
          <a:p>
            <a:pPr>
              <a:buNone/>
            </a:pPr>
            <a:r>
              <a:rPr lang="pl-PL" sz="2000" dirty="0" smtClean="0"/>
              <a:t>-brak własnego mieszkania</a:t>
            </a:r>
          </a:p>
          <a:p>
            <a:pPr>
              <a:buNone/>
            </a:pPr>
            <a:r>
              <a:rPr lang="pl-PL" sz="2000" b="1" i="1" dirty="0" smtClean="0"/>
              <a:t>Społeczne:</a:t>
            </a:r>
          </a:p>
          <a:p>
            <a:pPr>
              <a:buNone/>
            </a:pPr>
            <a:r>
              <a:rPr lang="pl-PL" sz="2000" dirty="0" smtClean="0"/>
              <a:t>-lepsza znajomość planowania rodziny</a:t>
            </a:r>
          </a:p>
          <a:p>
            <a:pPr>
              <a:buNone/>
            </a:pPr>
            <a:r>
              <a:rPr lang="pl-PL" sz="2000" dirty="0" smtClean="0"/>
              <a:t>-model rodziny 2+1</a:t>
            </a:r>
          </a:p>
          <a:p>
            <a:pPr>
              <a:buNone/>
            </a:pPr>
            <a:r>
              <a:rPr lang="pl-PL" sz="2000" dirty="0" smtClean="0"/>
              <a:t>-większa aktywność zawodowa kobiet</a:t>
            </a:r>
          </a:p>
          <a:p>
            <a:pPr>
              <a:buNone/>
            </a:pPr>
            <a:r>
              <a:rPr lang="pl-PL" sz="2000" b="1" i="1" dirty="0" smtClean="0"/>
              <a:t>Polityczne:</a:t>
            </a:r>
          </a:p>
          <a:p>
            <a:pPr>
              <a:buNone/>
            </a:pPr>
            <a:r>
              <a:rPr lang="pl-PL" sz="2000" dirty="0" smtClean="0"/>
              <a:t>-wydłużenie urlopów macierzyńskich i rodzicielskich</a:t>
            </a:r>
          </a:p>
          <a:p>
            <a:pPr>
              <a:buNone/>
            </a:pPr>
            <a:r>
              <a:rPr lang="pl-PL" sz="2000" dirty="0" smtClean="0"/>
              <a:t>-zapewnienie dzieciom miejsc w żłobkach i przedszkolach </a:t>
            </a:r>
          </a:p>
          <a:p>
            <a:pPr>
              <a:buNone/>
            </a:pPr>
            <a:r>
              <a:rPr lang="pl-PL" sz="2000" dirty="0" smtClean="0"/>
              <a:t>-rodzina 500+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24578" name="AutoShape 2" descr="Gmina Stanin | Sta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Gmina Stanin | Sta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Gmina Stanin | Sta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4" name="AutoShape 8" descr="Gmina Stanin | Sta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7" name="Picture 11" descr="Program Rodzina 500+ - Gmina Miejska Ostró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3429024" cy="22845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428992" y="119015684"/>
          <a:ext cx="4786344" cy="124248466"/>
        </p:xfrm>
        <a:graphic>
          <a:graphicData uri="http://schemas.openxmlformats.org/drawingml/2006/table">
            <a:tbl>
              <a:tblPr/>
              <a:tblGrid>
                <a:gridCol w="598293"/>
                <a:gridCol w="598293"/>
                <a:gridCol w="598293"/>
                <a:gridCol w="598293"/>
                <a:gridCol w="598293"/>
                <a:gridCol w="598293"/>
                <a:gridCol w="598293"/>
                <a:gridCol w="598293"/>
              </a:tblGrid>
              <a:tr h="8987687">
                <a:tc>
                  <a:txBody>
                    <a:bodyPr/>
                    <a:lstStyle/>
                    <a:p>
                      <a:r>
                        <a:rPr lang="pl-PL" sz="4400" b="1" dirty="0"/>
                        <a:t>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Nazwa miejscowości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Liczba mieszkańców w 1989 roku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/>
                        <a:t>Liczba mieszkańców w 2003 roku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Liczba mieszkańców w 2008 roku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Liczba mieszkańców w 2012 roku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Liczba mieszkańców w 2020 roku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Liczba mieszkańców w 2022 roku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6851">
                <a:tc>
                  <a:txBody>
                    <a:bodyPr/>
                    <a:lstStyle/>
                    <a:p>
                      <a:r>
                        <a:rPr lang="pl-PL" sz="4400" b="1"/>
                        <a:t>1.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Aleksandrów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193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2.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Anonin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447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471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452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3.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Borowina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165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163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162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162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79947">
                <a:tc>
                  <a:txBody>
                    <a:bodyPr/>
                    <a:lstStyle/>
                    <a:p>
                      <a:r>
                        <a:rPr lang="pl-PL" sz="4400" b="1"/>
                        <a:t>4.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Celiny Szlacheckie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216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197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1495">
                <a:tc>
                  <a:txBody>
                    <a:bodyPr/>
                    <a:lstStyle/>
                    <a:p>
                      <a:r>
                        <a:rPr lang="pl-PL" sz="4400" b="1"/>
                        <a:t>5.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Celiny Włościanskie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411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372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350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309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309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658">
                <a:tc>
                  <a:txBody>
                    <a:bodyPr/>
                    <a:lstStyle/>
                    <a:p>
                      <a:r>
                        <a:rPr lang="pl-PL" sz="4400" b="1"/>
                        <a:t>6.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Gózd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523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492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491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490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468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454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7.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Jarczówek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315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301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288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296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293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8.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Jeleniec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625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592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560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535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495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9.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Jonnik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392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360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333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308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305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10.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Józefów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393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366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365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366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11.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Kierzków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256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9110">
                <a:tc>
                  <a:txBody>
                    <a:bodyPr/>
                    <a:lstStyle/>
                    <a:p>
                      <a:r>
                        <a:rPr lang="pl-PL" sz="4400" b="1"/>
                        <a:t>12.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Kij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118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122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127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13.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Kopina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359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338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339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318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311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14.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Kosuty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603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606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601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590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587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590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15.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Lipniak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260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276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272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5303">
                <a:tc>
                  <a:txBody>
                    <a:bodyPr/>
                    <a:lstStyle/>
                    <a:p>
                      <a:r>
                        <a:rPr lang="pl-PL" sz="4400" b="1"/>
                        <a:t>16.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Niedźwiadka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236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161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8399">
                <a:tc>
                  <a:txBody>
                    <a:bodyPr/>
                    <a:lstStyle/>
                    <a:p>
                      <a:r>
                        <a:rPr lang="pl-PL" sz="4400" b="1"/>
                        <a:t>17.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Nowa Wróblina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6851">
                <a:tc>
                  <a:txBody>
                    <a:bodyPr/>
                    <a:lstStyle/>
                    <a:p>
                      <a:r>
                        <a:rPr lang="pl-PL" sz="4400" b="1"/>
                        <a:t>18.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Nowy Stanin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195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19.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Ogniwo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215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2206">
                <a:tc>
                  <a:txBody>
                    <a:bodyPr/>
                    <a:lstStyle/>
                    <a:p>
                      <a:r>
                        <a:rPr lang="pl-PL" sz="4400" b="1"/>
                        <a:t>20.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/>
                        <a:t>Sarnów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754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799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812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791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897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900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658">
                <a:tc>
                  <a:txBody>
                    <a:bodyPr/>
                    <a:lstStyle/>
                    <a:p>
                      <a:r>
                        <a:rPr lang="pl-PL" sz="4400" b="1"/>
                        <a:t>21.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Stanin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796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840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828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794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789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791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5303">
                <a:tc>
                  <a:txBody>
                    <a:bodyPr/>
                    <a:lstStyle/>
                    <a:p>
                      <a:r>
                        <a:rPr lang="pl-PL" sz="4400" b="1"/>
                        <a:t>22.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Stara Gąska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174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/>
                        <a:t>155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143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6851">
                <a:tc>
                  <a:txBody>
                    <a:bodyPr/>
                    <a:lstStyle/>
                    <a:p>
                      <a:r>
                        <a:rPr lang="pl-PL" sz="4400" b="1"/>
                        <a:t>23.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Stara Wróblina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235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220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231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24.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Tuchowicz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465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478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5303">
                <a:tc>
                  <a:txBody>
                    <a:bodyPr/>
                    <a:lstStyle/>
                    <a:p>
                      <a:r>
                        <a:rPr lang="pl-PL" sz="4400" b="1"/>
                        <a:t>25.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Wesołówka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278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312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326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316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26.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Wnętrzne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277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280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256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220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214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79947">
                <a:tc>
                  <a:txBody>
                    <a:bodyPr/>
                    <a:lstStyle/>
                    <a:p>
                      <a:r>
                        <a:rPr lang="pl-PL" sz="4400" b="1"/>
                        <a:t>27.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Wólka Zastawska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342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361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754">
                <a:tc>
                  <a:txBody>
                    <a:bodyPr/>
                    <a:lstStyle/>
                    <a:p>
                      <a:r>
                        <a:rPr lang="pl-PL" sz="4400" b="1"/>
                        <a:t>28.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Zagoździe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312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251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243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211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205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53880">
                <a:tc>
                  <a:txBody>
                    <a:bodyPr/>
                    <a:lstStyle/>
                    <a:p>
                      <a:r>
                        <a:rPr lang="pl-PL" sz="4400" b="1"/>
                        <a:t>29.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Zastawie + Jedlanka Osada od 1997 r.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596 + 119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570 + 110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541 + 96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533 + 83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515 + 72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658">
                <a:tc gridSpan="2"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Ogółem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10399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10356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10149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/>
                        <a:t>10067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/>
                        <a:t>9799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/>
                        <a:t>9663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-2143172" y="123659154"/>
          <a:ext cx="6858048" cy="135875078"/>
        </p:xfrm>
        <a:graphic>
          <a:graphicData uri="http://schemas.openxmlformats.org/drawingml/2006/table">
            <a:tbl>
              <a:tblPr/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12495885">
                <a:tc>
                  <a:txBody>
                    <a:bodyPr/>
                    <a:lstStyle/>
                    <a:p>
                      <a:r>
                        <a:rPr lang="pl-PL" sz="4000" b="1" dirty="0"/>
                        <a:t>.</a:t>
                      </a:r>
                      <a:endParaRPr lang="pl-PL" sz="4000" dirty="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/>
                        <a:t>Nazwa miejscowości</a:t>
                      </a:r>
                      <a:endParaRPr lang="pl-PL" sz="400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 dirty="0"/>
                        <a:t>Liczba mieszkańców w 1989 roku</a:t>
                      </a:r>
                      <a:endParaRPr lang="pl-PL" sz="4000" dirty="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/>
                        <a:t>Liczba mieszkańców w 2003 roku</a:t>
                      </a:r>
                      <a:endParaRPr lang="pl-PL" sz="400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/>
                        <a:t>Liczba mieszkańców w 2008 roku</a:t>
                      </a:r>
                      <a:endParaRPr lang="pl-PL" sz="400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/>
                        <a:t>Liczba mieszkańców w 2012 roku</a:t>
                      </a:r>
                      <a:endParaRPr lang="pl-PL" sz="400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/>
                        <a:t>Liczba mieszkańców w 2020 roku</a:t>
                      </a:r>
                      <a:endParaRPr lang="pl-PL" sz="400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b="1"/>
                        <a:t>Liczba mieszkańców w 2022 roku</a:t>
                      </a:r>
                      <a:endParaRPr lang="pl-PL" sz="4000"/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4545">
                <a:tc>
                  <a:txBody>
                    <a:bodyPr/>
                    <a:lstStyle/>
                    <a:p>
                      <a:r>
                        <a:rPr lang="pl-PL" sz="4000"/>
                        <a:t>1.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Aleksandrów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193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2.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Anonin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447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471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452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384">
                <a:tc>
                  <a:txBody>
                    <a:bodyPr/>
                    <a:lstStyle/>
                    <a:p>
                      <a:r>
                        <a:rPr lang="pl-PL" sz="4000"/>
                        <a:t>3.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Borowina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165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163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162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162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99249">
                <a:tc>
                  <a:txBody>
                    <a:bodyPr/>
                    <a:lstStyle/>
                    <a:p>
                      <a:r>
                        <a:rPr lang="pl-PL" sz="4000"/>
                        <a:t>4.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Celiny Szlacheckie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/>
                        <a:t>216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197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15635">
                <a:tc>
                  <a:txBody>
                    <a:bodyPr/>
                    <a:lstStyle/>
                    <a:p>
                      <a:r>
                        <a:rPr lang="pl-PL" sz="4000"/>
                        <a:t>5.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Celiny Włościanskie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411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372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350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309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309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837">
                <a:tc>
                  <a:txBody>
                    <a:bodyPr/>
                    <a:lstStyle/>
                    <a:p>
                      <a:r>
                        <a:rPr lang="pl-PL" sz="4000"/>
                        <a:t>6.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Gózd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523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492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491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490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468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454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772">
                <a:tc>
                  <a:txBody>
                    <a:bodyPr/>
                    <a:lstStyle/>
                    <a:p>
                      <a:r>
                        <a:rPr lang="pl-PL" sz="4000"/>
                        <a:t>7.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Jarczówek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315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301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288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296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293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384">
                <a:tc>
                  <a:txBody>
                    <a:bodyPr/>
                    <a:lstStyle/>
                    <a:p>
                      <a:r>
                        <a:rPr lang="pl-PL" sz="4000"/>
                        <a:t>8.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Jeleniec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625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592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560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535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495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9.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Jonnik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385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392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360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333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308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305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999">
                <a:tc>
                  <a:txBody>
                    <a:bodyPr/>
                    <a:lstStyle/>
                    <a:p>
                      <a:r>
                        <a:rPr lang="pl-PL" sz="4000"/>
                        <a:t>10.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Józefów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393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366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365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366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384">
                <a:tc>
                  <a:txBody>
                    <a:bodyPr/>
                    <a:lstStyle/>
                    <a:p>
                      <a:r>
                        <a:rPr lang="pl-PL" sz="4000"/>
                        <a:t>11.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Kierzków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256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3455">
                <a:tc>
                  <a:txBody>
                    <a:bodyPr/>
                    <a:lstStyle/>
                    <a:p>
                      <a:r>
                        <a:rPr lang="pl-PL" sz="4000"/>
                        <a:t>12.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Kij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118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122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127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13.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Kopina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359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338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339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318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311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14.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Kosuty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603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606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601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590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587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590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999">
                <a:tc>
                  <a:txBody>
                    <a:bodyPr/>
                    <a:lstStyle/>
                    <a:p>
                      <a:r>
                        <a:rPr lang="pl-PL" sz="4000"/>
                        <a:t>15.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Lipniak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260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276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272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4545">
                <a:tc>
                  <a:txBody>
                    <a:bodyPr/>
                    <a:lstStyle/>
                    <a:p>
                      <a:r>
                        <a:rPr lang="pl-PL" sz="4000"/>
                        <a:t>16.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Niedźwiadka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236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161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7315">
                <a:tc>
                  <a:txBody>
                    <a:bodyPr/>
                    <a:lstStyle/>
                    <a:p>
                      <a:r>
                        <a:rPr lang="pl-PL" sz="4000"/>
                        <a:t>17.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Nowa Wróblina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4545">
                <a:tc>
                  <a:txBody>
                    <a:bodyPr/>
                    <a:lstStyle/>
                    <a:p>
                      <a:r>
                        <a:rPr lang="pl-PL" sz="4000"/>
                        <a:t>18.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Nowy Stanin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195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19.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Ogniwo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215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20.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Sarnów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754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799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812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791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897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900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>
                  <a:txBody>
                    <a:bodyPr/>
                    <a:lstStyle/>
                    <a:p>
                      <a:r>
                        <a:rPr lang="pl-PL" sz="4000"/>
                        <a:t>21.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Stanin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796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840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828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794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789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791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4545">
                <a:tc>
                  <a:txBody>
                    <a:bodyPr/>
                    <a:lstStyle/>
                    <a:p>
                      <a:r>
                        <a:rPr lang="pl-PL" sz="4000"/>
                        <a:t>22.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Stara Gąska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174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143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33703">
                <a:tc>
                  <a:txBody>
                    <a:bodyPr/>
                    <a:lstStyle/>
                    <a:p>
                      <a:r>
                        <a:rPr lang="pl-PL" sz="4000"/>
                        <a:t>23.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Stara Wróblina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235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220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231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228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772">
                <a:tc>
                  <a:txBody>
                    <a:bodyPr/>
                    <a:lstStyle/>
                    <a:p>
                      <a:r>
                        <a:rPr lang="pl-PL" sz="4000"/>
                        <a:t>24.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Tuchowicz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453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465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486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478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772">
                <a:tc>
                  <a:txBody>
                    <a:bodyPr/>
                    <a:lstStyle/>
                    <a:p>
                      <a:r>
                        <a:rPr lang="pl-PL" sz="4000"/>
                        <a:t>25.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Wesołówka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278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312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326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316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5384">
                <a:tc>
                  <a:txBody>
                    <a:bodyPr/>
                    <a:lstStyle/>
                    <a:p>
                      <a:r>
                        <a:rPr lang="pl-PL" sz="4000"/>
                        <a:t>26.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Wnętrzne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277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280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256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220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214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50089">
                <a:tc>
                  <a:txBody>
                    <a:bodyPr/>
                    <a:lstStyle/>
                    <a:p>
                      <a:r>
                        <a:rPr lang="pl-PL" sz="4000"/>
                        <a:t>27.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Wólka Zastawska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344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342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361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772">
                <a:tc>
                  <a:txBody>
                    <a:bodyPr/>
                    <a:lstStyle/>
                    <a:p>
                      <a:r>
                        <a:rPr lang="pl-PL" sz="4000"/>
                        <a:t>28.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Zagoździe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312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251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243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211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205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4204">
                <a:tc>
                  <a:txBody>
                    <a:bodyPr/>
                    <a:lstStyle/>
                    <a:p>
                      <a:r>
                        <a:rPr lang="pl-PL" sz="4000"/>
                        <a:t>29.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Zastawie + Jedlanka Osada od 1997 r.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575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596 + 119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570 + 110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541 + 96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/>
                        <a:t>533 + 83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515 + 72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2613">
                <a:tc gridSpan="2">
                  <a:txBody>
                    <a:bodyPr/>
                    <a:lstStyle/>
                    <a:p>
                      <a:pPr algn="ctr"/>
                      <a:r>
                        <a:rPr lang="pl-PL" sz="4000"/>
                        <a:t>Ogółem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10399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10356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10149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/>
                        <a:t>10067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/>
                        <a:t>9799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/>
                        <a:t>9663</a:t>
                      </a:r>
                    </a:p>
                  </a:txBody>
                  <a:tcPr marL="3143" marR="3143" marT="3143" marB="31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00166" y="785794"/>
          <a:ext cx="6500826" cy="58462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0663"/>
                <a:gridCol w="1997457"/>
                <a:gridCol w="1360902"/>
                <a:gridCol w="1360902"/>
                <a:gridCol w="1360902"/>
              </a:tblGrid>
              <a:tr h="460835">
                <a:tc>
                  <a:txBody>
                    <a:bodyPr/>
                    <a:lstStyle/>
                    <a:p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Nazwa miejscowości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Liczba mieszkańców w 2012 roku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Liczba mieszkańców w 2020 roku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Liczba mieszkańców w 2022 roku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 dirty="0"/>
                        <a:t>1</a:t>
                      </a:r>
                      <a:r>
                        <a:rPr lang="pl-PL" sz="1100" b="1" dirty="0" smtClean="0"/>
                        <a:t>. 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Aleksandrów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185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159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159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Anonin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485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471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452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3.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Borowina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163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162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162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4.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Celiny Szlacheckie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177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184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183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 dirty="0"/>
                        <a:t>5.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Celiny </a:t>
                      </a:r>
                      <a:r>
                        <a:rPr lang="pl-PL" sz="1100" b="1" dirty="0" err="1"/>
                        <a:t>Włościanskie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340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309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309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6.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Gózd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490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468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454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 dirty="0"/>
                        <a:t>7.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Jarczówek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288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296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293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8.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Jeleniec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535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495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486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9.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Jonnik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333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308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305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10.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Józefów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366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365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366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11.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Kierzków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249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246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248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12.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Kij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118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122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127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13.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Kopina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339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318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311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14.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Kosuty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590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587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590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15.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Lipniak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276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286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272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16.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Niedźwiadka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176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170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161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17.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Nowa Wróblina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170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18.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Nowy Stanin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195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179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173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19.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Ogniwo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206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181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186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20.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Sarnów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791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897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900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21.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Stanin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794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789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791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22.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Stara Gąska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155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143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23.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Stara Wróblina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220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231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228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24.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Tuchowicz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482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486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478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25.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Wesołówka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316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347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344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26.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Wnętrzne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249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220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214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27.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Wólka Zastawska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361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383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383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>
                  <a:txBody>
                    <a:bodyPr/>
                    <a:lstStyle/>
                    <a:p>
                      <a:r>
                        <a:rPr lang="pl-PL" sz="1100" b="1"/>
                        <a:t>28.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Zagoździe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243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211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205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337775">
                <a:tc>
                  <a:txBody>
                    <a:bodyPr/>
                    <a:lstStyle/>
                    <a:p>
                      <a:r>
                        <a:rPr lang="pl-PL" sz="1100" b="1" dirty="0"/>
                        <a:t>29.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Zastawie + Jedlanka Osada od 1997 r.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541 + 96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533 + 83</a:t>
                      </a:r>
                      <a:endParaRPr lang="pl-PL" sz="1100" b="1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515 + 72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  <a:tr h="17199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Ogółem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10067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9799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9663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143" marR="3143" marT="3143" marB="3143" anchor="ctr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	W zakresie realizacji zadań administracji samorządowej Gmina podzielona jest na 29 sołectw</a:t>
            </a:r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160" t="5605" r="12326" b="10313"/>
          <a:stretch>
            <a:fillRect/>
          </a:stretch>
        </p:blipFill>
        <p:spPr bwMode="auto">
          <a:xfrm>
            <a:off x="785786" y="1857364"/>
            <a:ext cx="3086122" cy="408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857224" y="214290"/>
            <a:ext cx="771530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Piramida płci i wieku w gminie stanin i </a:t>
            </a:r>
            <a:r>
              <a:rPr lang="pl-PL" sz="3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polsce</a:t>
            </a:r>
            <a:endParaRPr lang="pl-P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1428736"/>
            <a:ext cx="160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/>
              <a:t>Gmina</a:t>
            </a:r>
            <a:r>
              <a:rPr lang="pl-PL" b="1" i="1" dirty="0" smtClean="0"/>
              <a:t> </a:t>
            </a:r>
            <a:r>
              <a:rPr lang="pl-PL" sz="2000" b="1" i="1" dirty="0" smtClean="0"/>
              <a:t>Stanin</a:t>
            </a:r>
            <a:endParaRPr lang="pl-PL" b="1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00958" y="114298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smtClean="0"/>
              <a:t>Polska</a:t>
            </a:r>
            <a:endParaRPr lang="pl-PL" sz="2000" b="1" i="1" dirty="0"/>
          </a:p>
        </p:txBody>
      </p:sp>
      <p:pic>
        <p:nvPicPr>
          <p:cNvPr id="10" name="Picture 9" descr="C:\Users\KOMPELEK\Desktop\pobrane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72066" y="1500174"/>
            <a:ext cx="3286148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8"/>
          <p:cNvSpPr/>
          <p:nvPr/>
        </p:nvSpPr>
        <p:spPr>
          <a:xfrm>
            <a:off x="4857752" y="2000240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i="1" dirty="0" smtClean="0">
                <a:solidFill>
                  <a:prstClr val="black"/>
                </a:solidFill>
              </a:rPr>
              <a:t>48,3 ludności</a:t>
            </a:r>
            <a:endParaRPr lang="pl-PL" sz="1400" b="1" i="1" dirty="0">
              <a:solidFill>
                <a:prstClr val="black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72396" y="207167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i="1" dirty="0" smtClean="0"/>
              <a:t>51,7</a:t>
            </a:r>
            <a:r>
              <a:rPr lang="pl-PL" sz="1600" b="1" i="1" dirty="0" smtClean="0"/>
              <a:t> </a:t>
            </a:r>
            <a:r>
              <a:rPr lang="pl-PL" sz="1400" b="1" i="1" dirty="0" smtClean="0"/>
              <a:t>ludności</a:t>
            </a:r>
            <a:endParaRPr lang="pl-PL" sz="16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murka 19"/>
          <p:cNvSpPr/>
          <p:nvPr/>
        </p:nvSpPr>
        <p:spPr>
          <a:xfrm>
            <a:off x="5143504" y="2714620"/>
            <a:ext cx="4000496" cy="221457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Chmurka 18"/>
          <p:cNvSpPr/>
          <p:nvPr/>
        </p:nvSpPr>
        <p:spPr>
          <a:xfrm>
            <a:off x="285720" y="4500570"/>
            <a:ext cx="4071966" cy="192882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Chmurka 17"/>
          <p:cNvSpPr/>
          <p:nvPr/>
        </p:nvSpPr>
        <p:spPr>
          <a:xfrm>
            <a:off x="4714876" y="5143512"/>
            <a:ext cx="3786214" cy="150017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Chmurka 16"/>
          <p:cNvSpPr/>
          <p:nvPr/>
        </p:nvSpPr>
        <p:spPr>
          <a:xfrm>
            <a:off x="4786314" y="500042"/>
            <a:ext cx="3929090" cy="17145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Chmurka 15"/>
          <p:cNvSpPr/>
          <p:nvPr/>
        </p:nvSpPr>
        <p:spPr>
          <a:xfrm>
            <a:off x="357158" y="2143116"/>
            <a:ext cx="4286280" cy="221457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890" name="AutoShape 2" descr="Otwórz zdj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2" name="AutoShape 4" descr="Otwórz zdj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4" name="AutoShape 6" descr="Otwórz zdj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6" name="AutoShape 8" descr="Otwórz zdj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072066" y="71435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2. Wcięcie przy grupie wiekowej 76-80 lat odzwierciedla dużą liczbę zgonów i niewielką liczbę urodzeń podczas II wojny światowej.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4348" y="2357430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3. Wyburzanie w przedziale wiekowym 62-72 lata jest spowodowane </a:t>
            </a:r>
            <a:r>
              <a:rPr lang="pl-PL" b="1" dirty="0" err="1" smtClean="0"/>
              <a:t>podwojennym</a:t>
            </a:r>
            <a:r>
              <a:rPr lang="pl-PL" b="1" dirty="0" smtClean="0"/>
              <a:t> wyżem demograficznym wywołanym dużą liczba urodzeń po II wojnie światowej.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357818" y="292893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4. Wcięcie w przedziale wiekowym 51-56 lat wskazuje na powojenny niż demograficzny wynikający z narodzin dzieci mniej licznych roczników okresu okupacji  .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71472" y="471488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5. Wyburzanie dotyczące osób w wieku 35-45 lat wynika z wyżu przełomu lat 70 i 80. XX wieku, który był echem powojennego wyżu demograficznego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143504" y="5286388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6. Niewielka liczba urodzeń jest spowodowana między innymi powszechności modelu rodziny z jednym dzieckiem.</a:t>
            </a:r>
            <a:endParaRPr lang="pl-PL" b="1" dirty="0"/>
          </a:p>
        </p:txBody>
      </p:sp>
      <p:sp>
        <p:nvSpPr>
          <p:cNvPr id="15" name="Chmurka 14"/>
          <p:cNvSpPr/>
          <p:nvPr/>
        </p:nvSpPr>
        <p:spPr>
          <a:xfrm>
            <a:off x="428596" y="500042"/>
            <a:ext cx="3214678" cy="11430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85786" y="57148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 1. Liczebność najstarszych roczników maleje z przyczyn naturalnych.</a:t>
            </a:r>
            <a:endParaRPr lang="pl-PL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30715</TotalTime>
  <Words>1618</Words>
  <Application>Microsoft Office PowerPoint</Application>
  <PresentationFormat>Pokaz na ekranie (4:3)</PresentationFormat>
  <Paragraphs>844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Powierzchnia gminy Stanin wynosi 161 km2, zajmuje 599 miejsce pod względem powierzchni gmin w Polsce. Gmina Stanin położona jest w północno – zachodniej części województwa lubelskiego. Leży w odległości 17 km od Łukowa, 99 km od Lublina i 100 km od Warszawy. Gmina leży na szlaku łączącym Łuków z Żelechowem i Krzywdą na południu. Dlatego też na jej terenie krzyżują się drogi powiatowe i wojewódzkie biegnące  w kierunkach tych miejscowości. </vt:lpstr>
      <vt:lpstr>Slajd 4</vt:lpstr>
      <vt:lpstr>Liczba ludności gminy stanin w ogólnej liczbie ludności</vt:lpstr>
      <vt:lpstr>Czynniki które spowodowały spadek liczby ludności w polsce</vt:lpstr>
      <vt:lpstr>Slajd 7</vt:lpstr>
      <vt:lpstr>Slajd 8</vt:lpstr>
      <vt:lpstr>Slajd 9</vt:lpstr>
      <vt:lpstr>Wskaźnik feminizacji w Polsce i grupy ekonomiczne ludności</vt:lpstr>
      <vt:lpstr>Slajd 11</vt:lpstr>
      <vt:lpstr>Migracje w Gminie Stanin </vt:lpstr>
      <vt:lpstr>Slajd 13</vt:lpstr>
      <vt:lpstr>Rozmieszczenie ludności w gminie </vt:lpstr>
      <vt:lpstr>Struktura narodowościowa i etniczna polski oraz gminy stanin</vt:lpstr>
      <vt:lpstr>Struktura Wyznaniowa w poLsce i gminie</vt:lpstr>
      <vt:lpstr>Struktura zatrudnienia w pOlsCe i gminie </vt:lpstr>
      <vt:lpstr>Slajd 18</vt:lpstr>
      <vt:lpstr>Miasta w polsce i w województwie lubelskim</vt:lpstr>
      <vt:lpstr>Aglomeracja</vt:lpstr>
      <vt:lpstr>Czym jest urbanizacja?</vt:lpstr>
      <vt:lpstr>Dziękuję za uwagę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Wiktoria Goławska Kl 7B</dc:title>
  <dc:creator>Yoga</dc:creator>
  <cp:lastModifiedBy>GEOGRAFIA</cp:lastModifiedBy>
  <cp:revision>7</cp:revision>
  <dcterms:created xsi:type="dcterms:W3CDTF">2023-12-20T19:42:37Z</dcterms:created>
  <dcterms:modified xsi:type="dcterms:W3CDTF">2024-03-12T12:50:05Z</dcterms:modified>
</cp:coreProperties>
</file>